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105"/>
  </p:notesMasterIdLst>
  <p:sldIdLst>
    <p:sldId id="852" r:id="rId9"/>
    <p:sldId id="862" r:id="rId10"/>
    <p:sldId id="860" r:id="rId11"/>
    <p:sldId id="817" r:id="rId12"/>
    <p:sldId id="743" r:id="rId13"/>
    <p:sldId id="539" r:id="rId14"/>
    <p:sldId id="841" r:id="rId15"/>
    <p:sldId id="795" r:id="rId16"/>
    <p:sldId id="863" r:id="rId17"/>
    <p:sldId id="543" r:id="rId18"/>
    <p:sldId id="826" r:id="rId19"/>
    <p:sldId id="739" r:id="rId20"/>
    <p:sldId id="855" r:id="rId21"/>
    <p:sldId id="853" r:id="rId22"/>
    <p:sldId id="856" r:id="rId23"/>
    <p:sldId id="797" r:id="rId24"/>
    <p:sldId id="827" r:id="rId25"/>
    <p:sldId id="843" r:id="rId26"/>
    <p:sldId id="824" r:id="rId27"/>
    <p:sldId id="840" r:id="rId28"/>
    <p:sldId id="818" r:id="rId29"/>
    <p:sldId id="758" r:id="rId30"/>
    <p:sldId id="631" r:id="rId31"/>
    <p:sldId id="632" r:id="rId32"/>
    <p:sldId id="633" r:id="rId33"/>
    <p:sldId id="746" r:id="rId34"/>
    <p:sldId id="747" r:id="rId35"/>
    <p:sldId id="748" r:id="rId36"/>
    <p:sldId id="861" r:id="rId37"/>
    <p:sldId id="749" r:id="rId38"/>
    <p:sldId id="750" r:id="rId39"/>
    <p:sldId id="751" r:id="rId40"/>
    <p:sldId id="752" r:id="rId41"/>
    <p:sldId id="755" r:id="rId42"/>
    <p:sldId id="754" r:id="rId43"/>
    <p:sldId id="439" r:id="rId44"/>
    <p:sldId id="706" r:id="rId45"/>
    <p:sldId id="858" r:id="rId46"/>
    <p:sldId id="857" r:id="rId47"/>
    <p:sldId id="440" r:id="rId48"/>
    <p:sldId id="778" r:id="rId49"/>
    <p:sldId id="353" r:id="rId50"/>
    <p:sldId id="759" r:id="rId51"/>
    <p:sldId id="760" r:id="rId52"/>
    <p:sldId id="761" r:id="rId53"/>
    <p:sldId id="762" r:id="rId54"/>
    <p:sldId id="769" r:id="rId55"/>
    <p:sldId id="770" r:id="rId56"/>
    <p:sldId id="771" r:id="rId57"/>
    <p:sldId id="772" r:id="rId58"/>
    <p:sldId id="774" r:id="rId59"/>
    <p:sldId id="775" r:id="rId60"/>
    <p:sldId id="776" r:id="rId61"/>
    <p:sldId id="779" r:id="rId62"/>
    <p:sldId id="780" r:id="rId63"/>
    <p:sldId id="828" r:id="rId64"/>
    <p:sldId id="829" r:id="rId65"/>
    <p:sldId id="830" r:id="rId66"/>
    <p:sldId id="831" r:id="rId67"/>
    <p:sldId id="832" r:id="rId68"/>
    <p:sldId id="833" r:id="rId69"/>
    <p:sldId id="834" r:id="rId70"/>
    <p:sldId id="835" r:id="rId71"/>
    <p:sldId id="836" r:id="rId72"/>
    <p:sldId id="734" r:id="rId73"/>
    <p:sldId id="781" r:id="rId74"/>
    <p:sldId id="810" r:id="rId75"/>
    <p:sldId id="811" r:id="rId76"/>
    <p:sldId id="844" r:id="rId77"/>
    <p:sldId id="845" r:id="rId78"/>
    <p:sldId id="846" r:id="rId79"/>
    <p:sldId id="847" r:id="rId80"/>
    <p:sldId id="848" r:id="rId81"/>
    <p:sldId id="808" r:id="rId82"/>
    <p:sldId id="788" r:id="rId83"/>
    <p:sldId id="850" r:id="rId84"/>
    <p:sldId id="851" r:id="rId85"/>
    <p:sldId id="784" r:id="rId86"/>
    <p:sldId id="791" r:id="rId87"/>
    <p:sldId id="792" r:id="rId88"/>
    <p:sldId id="816" r:id="rId89"/>
    <p:sldId id="257" r:id="rId90"/>
    <p:sldId id="259" r:id="rId91"/>
    <p:sldId id="274" r:id="rId92"/>
    <p:sldId id="276" r:id="rId93"/>
    <p:sldId id="280" r:id="rId94"/>
    <p:sldId id="281" r:id="rId95"/>
    <p:sldId id="282" r:id="rId96"/>
    <p:sldId id="283" r:id="rId97"/>
    <p:sldId id="859" r:id="rId98"/>
    <p:sldId id="794" r:id="rId99"/>
    <p:sldId id="793" r:id="rId100"/>
    <p:sldId id="837" r:id="rId101"/>
    <p:sldId id="822" r:id="rId102"/>
    <p:sldId id="823" r:id="rId103"/>
    <p:sldId id="839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2BEDFF"/>
    <a:srgbClr val="290ADD"/>
    <a:srgbClr val="2FC338"/>
    <a:srgbClr val="00FF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07" Type="http://schemas.openxmlformats.org/officeDocument/2006/relationships/viewProps" Target="viewProps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theme" Target="theme/theme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tableStyles" Target="tableStyles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microsoft.com/office/2016/11/relationships/changesInfo" Target="changesInfos/changesInfo1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8857464-9EA3-5AD1-153C-CB16EC4B557C}"/>
    <pc:docChg chg="addSld">
      <pc:chgData name="" userId="" providerId="" clId="Web-{68857464-9EA3-5AD1-153C-CB16EC4B557C}" dt="2024-10-19T12:02:09.562" v="0"/>
      <pc:docMkLst>
        <pc:docMk/>
      </pc:docMkLst>
      <pc:sldChg chg="new">
        <pc:chgData name="" userId="" providerId="" clId="Web-{68857464-9EA3-5AD1-153C-CB16EC4B557C}" dt="2024-10-19T12:02:09.562" v="0"/>
        <pc:sldMkLst>
          <pc:docMk/>
          <pc:sldMk cId="1306272735" sldId="862"/>
        </pc:sldMkLst>
      </pc:sldChg>
    </pc:docChg>
  </pc:docChgLst>
  <pc:docChgLst>
    <pc:chgData name="Matei Alexandru  Podeanu" userId="S::matei-alexandru.podeanu@s.unibuc.ro::6575c96b-b4de-4173-8246-a96691ddc98e" providerId="AD" clId="Web-{84B37809-157C-6CD0-65D0-49271D6840F7}"/>
    <pc:docChg chg="addSld">
      <pc:chgData name="Matei Alexandru  Podeanu" userId="S::matei-alexandru.podeanu@s.unibuc.ro::6575c96b-b4de-4173-8246-a96691ddc98e" providerId="AD" clId="Web-{84B37809-157C-6CD0-65D0-49271D6840F7}" dt="2024-10-24T09:19:06.431" v="0"/>
      <pc:docMkLst>
        <pc:docMk/>
      </pc:docMkLst>
      <pc:sldChg chg="new">
        <pc:chgData name="Matei Alexandru  Podeanu" userId="S::matei-alexandru.podeanu@s.unibuc.ro::6575c96b-b4de-4173-8246-a96691ddc98e" providerId="AD" clId="Web-{84B37809-157C-6CD0-65D0-49271D6840F7}" dt="2024-10-24T09:19:06.431" v="0"/>
        <pc:sldMkLst>
          <pc:docMk/>
          <pc:sldMk cId="1693372462" sldId="8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23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24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25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E8A46A-B08A-4635-99FA-63579230855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https://www9.lunapic.com/editor/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https://www9.lunapic.com/editor/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9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95C5E5-F854-4586-A75A-9B1F7BD7209F}" type="slidenum">
              <a:rPr lang="en-US"/>
              <a:pPr/>
              <a:t>32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spcBef>
                <a:spcPct val="50000"/>
              </a:spcBef>
            </a:pPr>
            <a:fld id="{7243E3FC-E650-497B-9FA0-0734AAD4871D}" type="slidenum">
              <a:rPr lang="en-US" sz="1100" b="1">
                <a:solidFill>
                  <a:srgbClr val="FFFF00"/>
                </a:solidFill>
              </a:rPr>
              <a:pPr>
                <a:spcBef>
                  <a:spcPct val="50000"/>
                </a:spcBef>
              </a:pPr>
              <a:t>33</a:t>
            </a:fld>
            <a:endParaRPr lang="en-US" sz="1100" b="1">
              <a:solidFill>
                <a:srgbClr val="FFFF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6AE86D-4C9F-40F0-8F9A-402ADCD8816F}" type="slidenum">
              <a:rPr lang="en-US"/>
              <a:pPr/>
              <a:t>34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D6EFF0-D0F7-4F48-B2D6-72AA951E2847}" type="slidenum">
              <a:rPr lang="en-US"/>
              <a:pPr/>
              <a:t>35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E1EE43-5C96-43BF-B3C4-A77180110C83}" type="slidenum">
              <a:rPr lang="en-US"/>
              <a:pPr/>
              <a:t>43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12B46-759C-4690-B9AA-63C9EA9F7DE0}" type="slidenum">
              <a:rPr lang="en-US"/>
              <a:pPr/>
              <a:t>54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49775" cy="3413125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424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90C131-A990-475A-B85A-87606F893E92}" type="slidenum">
              <a:rPr lang="en-US" smtClean="0">
                <a:latin typeface="Arial" pitchFamily="34" charset="0"/>
              </a:rPr>
              <a:pPr/>
              <a:t>59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60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61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63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64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36B60-DBD8-E540-9837-27B50FAEDB2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184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41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8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9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64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hoot.com" TargetMode="Externa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ld.fmi.unibuc.ro/ro/pdf/2015/consiliu/Regulament_etica_FMI.pdf" TargetMode="External"/><Relationship Id="rId2" Type="http://schemas.openxmlformats.org/officeDocument/2006/relationships/hyperlink" Target="https://unibuc.ro/wp-content/uploads/2019/10/Regulament-privind-activitatea-profesional%C4%83-a-studentilor-modificat-2019.pdf" TargetMode="Externa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ebner.net/Prizef/TuringArticle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://www.packet.cc/files/mach-per-3D-solids.html" TargetMode="External"/><Relationship Id="rId4" Type="http://schemas.openxmlformats.org/officeDocument/2006/relationships/hyperlink" Target="http://en.wikipedia.org/wiki/Lawrence_Roberts_(scientist)" TargetMode="Externa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" Type="http://schemas.openxmlformats.org/officeDocument/2006/relationships/image" Target="../media/image30.jpeg"/><Relationship Id="rId21" Type="http://schemas.openxmlformats.org/officeDocument/2006/relationships/image" Target="../media/image48.jpeg"/><Relationship Id="rId34" Type="http://schemas.openxmlformats.org/officeDocument/2006/relationships/image" Target="../media/image61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29" Type="http://schemas.openxmlformats.org/officeDocument/2006/relationships/image" Target="../media/image56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32" Type="http://schemas.openxmlformats.org/officeDocument/2006/relationships/image" Target="../media/image59.pn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28" Type="http://schemas.openxmlformats.org/officeDocument/2006/relationships/image" Target="../media/image55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31" Type="http://schemas.openxmlformats.org/officeDocument/2006/relationships/image" Target="../media/image58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Relationship Id="rId27" Type="http://schemas.openxmlformats.org/officeDocument/2006/relationships/image" Target="../media/image54.jpeg"/><Relationship Id="rId30" Type="http://schemas.openxmlformats.org/officeDocument/2006/relationships/image" Target="../media/image57.jpeg"/><Relationship Id="rId8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file:////Users/bogdan/FMI/CAVA/2022-2023/Cursuri/Curs1/01IntroductionMovies/term2.mpg" TargetMode="External"/><Relationship Id="rId1" Type="http://schemas.microsoft.com/office/2007/relationships/media" Target="file:////Users/bogdan/FMI/CAVA/2022-2023/Cursuri/Curs1/01IntroductionMovies/term2.mpg" TargetMode="External"/><Relationship Id="rId6" Type="http://schemas.openxmlformats.org/officeDocument/2006/relationships/hyperlink" Target="https://www.youtube.com/watch?v=nVTkVe1VHAc" TargetMode="External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TsaES--OTzM" TargetMode="Externa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://en.wikipedia.org/wiki/Automatic_number_plate_recognition" TargetMode="Externa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://www.sonystyle.com/webapp/wcs/stores/servlet/ProductDisplay?catalogId=10551&amp;storeId=10151&amp;productId=8198552921665200469&amp;langId=-1" TargetMode="External"/><Relationship Id="rId4" Type="http://schemas.openxmlformats.org/officeDocument/2006/relationships/image" Target="../media/image7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TEsWpnEcMdA" TargetMode="External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ww.youtube.com/watch?v=o5QlBHF6ib8" TargetMode="External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bileye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hyperlink" Target="https://www.youtube.com/watch?v=HXpiyLUEOOY" TargetMode="Externa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3.png"/><Relationship Id="rId5" Type="http://schemas.openxmlformats.org/officeDocument/2006/relationships/hyperlink" Target="http://www.mobileye.com/" TargetMode="External"/><Relationship Id="rId4" Type="http://schemas.openxmlformats.org/officeDocument/2006/relationships/notesSlide" Target="../notesSlides/notesSlide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spider/lowe/vision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7.gif"/><Relationship Id="rId4" Type="http://schemas.openxmlformats.org/officeDocument/2006/relationships/image" Target="../media/image106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8.wmf"/><Relationship Id="rId7" Type="http://schemas.openxmlformats.org/officeDocument/2006/relationships/image" Target="../media/image11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7.jpe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microsoft.com/office/2007/relationships/media" Target="../media/media6.mp4"/><Relationship Id="rId7" Type="http://schemas.openxmlformats.org/officeDocument/2006/relationships/image" Target="../media/image14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42.xml"/><Relationship Id="rId4" Type="http://schemas.openxmlformats.org/officeDocument/2006/relationships/video" Target="../media/media6.mp4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10" Type="http://schemas.openxmlformats.org/officeDocument/2006/relationships/image" Target="../media/image154.pn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buc.ro/studii/structura-anului-universita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2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CAVA-2021-TEMA2" TargetMode="External"/><Relationship Id="rId3" Type="http://schemas.openxmlformats.org/officeDocument/2006/relationships/hyperlink" Target="https://tinyurl.com/CAVA-2023-TEMA1" TargetMode="External"/><Relationship Id="rId7" Type="http://schemas.openxmlformats.org/officeDocument/2006/relationships/hyperlink" Target="https://tinyurl.com/CAVA-2021-TEMA1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tinyurl.com/CAVA-2022-TEMA2" TargetMode="External"/><Relationship Id="rId5" Type="http://schemas.openxmlformats.org/officeDocument/2006/relationships/hyperlink" Target="https://tinyurl.com/CAVA-2022-TEMA1" TargetMode="External"/><Relationship Id="rId4" Type="http://schemas.openxmlformats.org/officeDocument/2006/relationships/hyperlink" Target="https://tinyurl.com/CAVA-2023-TEMA2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Concepte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și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aplicații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br>
              <a:rPr lang="en-US">
                <a:latin typeface="Times New Roman"/>
                <a:cs typeface="Times New Roman"/>
              </a:rPr>
            </a:br>
            <a:r>
              <a:rPr lang="en-US" err="1">
                <a:latin typeface="Times New Roman"/>
                <a:cs typeface="Times New Roman"/>
              </a:rPr>
              <a:t>Vederea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Artificială</a:t>
            </a:r>
            <a:r>
              <a:rPr lang="en-US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/>
                </a:solidFill>
                <a:latin typeface="Times New Roman"/>
                <a:cs typeface="Times New Roman"/>
              </a:rPr>
              <a:t>Bogdan Alexe						</a:t>
            </a:r>
            <a:r>
              <a:rPr lang="en-US" sz="3000" err="1">
                <a:solidFill>
                  <a:schemeClr val="tx1"/>
                </a:solidFill>
                <a:latin typeface="Times New Roman"/>
                <a:cs typeface="Times New Roman"/>
              </a:rPr>
              <a:t>Radu</a:t>
            </a:r>
            <a:r>
              <a:rPr lang="en-US" sz="30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3000" err="1">
                <a:solidFill>
                  <a:schemeClr val="tx1"/>
                </a:solidFill>
                <a:latin typeface="Times New Roman"/>
                <a:cs typeface="Times New Roman"/>
              </a:rPr>
              <a:t>Ionescu</a:t>
            </a:r>
            <a:endParaRPr lang="en-US" sz="30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3600">
              <a:latin typeface="Times New Roman"/>
              <a:cs typeface="Times New Roman"/>
            </a:endParaRPr>
          </a:p>
          <a:p>
            <a:r>
              <a:rPr lang="en-US" sz="2700">
                <a:solidFill>
                  <a:srgbClr val="000000"/>
                </a:solidFill>
                <a:latin typeface="Times New Roman"/>
                <a:cs typeface="Times New Roman"/>
              </a:rPr>
              <a:t>Curs </a:t>
            </a:r>
            <a:r>
              <a:rPr lang="en-US" sz="2700" err="1">
                <a:solidFill>
                  <a:srgbClr val="000000"/>
                </a:solidFill>
                <a:latin typeface="Times New Roman"/>
                <a:cs typeface="Times New Roman"/>
              </a:rPr>
              <a:t>opțional</a:t>
            </a:r>
            <a:r>
              <a:rPr lang="en-US" sz="27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2700" err="1">
                <a:solidFill>
                  <a:srgbClr val="000000"/>
                </a:solidFill>
                <a:latin typeface="Times New Roman"/>
                <a:cs typeface="Times New Roman"/>
              </a:rPr>
              <a:t>anul</a:t>
            </a:r>
            <a:r>
              <a:rPr lang="en-US" sz="2700">
                <a:solidFill>
                  <a:srgbClr val="000000"/>
                </a:solidFill>
                <a:latin typeface="Times New Roman"/>
                <a:cs typeface="Times New Roman"/>
              </a:rPr>
              <a:t> III, </a:t>
            </a:r>
            <a:r>
              <a:rPr lang="en-US" sz="2700" err="1">
                <a:solidFill>
                  <a:srgbClr val="000000"/>
                </a:solidFill>
                <a:latin typeface="Times New Roman"/>
                <a:cs typeface="Times New Roman"/>
              </a:rPr>
              <a:t>semestrul</a:t>
            </a:r>
            <a:r>
              <a:rPr lang="en-US" sz="2700">
                <a:solidFill>
                  <a:srgbClr val="000000"/>
                </a:solidFill>
                <a:latin typeface="Times New Roman"/>
                <a:cs typeface="Times New Roman"/>
              </a:rPr>
              <a:t> I, 2024-2025</a:t>
            </a:r>
          </a:p>
          <a:p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bogdan.alexe@fmi.unibuc.ro</a:t>
            </a: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950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radu.ionescu@fmi.unibuc.ro</a:t>
            </a: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587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Orar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199" y="5400626"/>
            <a:ext cx="923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latin typeface="Times New Roman"/>
                <a:cs typeface="Times New Roman"/>
              </a:rPr>
              <a:t>curs </a:t>
            </a:r>
            <a:r>
              <a:rPr lang="en-US" sz="2800" err="1">
                <a:latin typeface="Times New Roman"/>
                <a:cs typeface="Times New Roman"/>
              </a:rPr>
              <a:t>săptămânal</a:t>
            </a:r>
            <a:r>
              <a:rPr lang="en-US" sz="2800">
                <a:latin typeface="Times New Roman"/>
                <a:cs typeface="Times New Roman"/>
              </a:rPr>
              <a:t> 2 ore</a:t>
            </a:r>
          </a:p>
        </p:txBody>
      </p:sp>
      <p:pic>
        <p:nvPicPr>
          <p:cNvPr id="5" name="Picture 4" descr="A close-up of a chart&#10;&#10;Description automatically generated">
            <a:extLst>
              <a:ext uri="{FF2B5EF4-FFF2-40B4-BE49-F238E27FC236}">
                <a16:creationId xmlns:a16="http://schemas.microsoft.com/office/drawing/2014/main" id="{8A18B910-E99E-5EB6-7917-C229ED84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993"/>
          <a:stretch/>
        </p:blipFill>
        <p:spPr>
          <a:xfrm>
            <a:off x="685800" y="934155"/>
            <a:ext cx="7772400" cy="43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6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Orar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199" y="5400626"/>
            <a:ext cx="9234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latin typeface="Times New Roman"/>
                <a:cs typeface="Times New Roman"/>
              </a:rPr>
              <a:t>curs </a:t>
            </a:r>
            <a:r>
              <a:rPr lang="en-US" sz="2800" err="1">
                <a:latin typeface="Times New Roman"/>
                <a:cs typeface="Times New Roman"/>
              </a:rPr>
              <a:t>săptămânal</a:t>
            </a:r>
            <a:r>
              <a:rPr lang="en-US" sz="2800">
                <a:latin typeface="Times New Roman"/>
                <a:cs typeface="Times New Roman"/>
              </a:rPr>
              <a:t> 2 ore</a:t>
            </a:r>
          </a:p>
          <a:p>
            <a:pPr marL="285750" indent="-285750">
              <a:buFont typeface="Arial"/>
              <a:buChar char="•"/>
            </a:pPr>
            <a:r>
              <a:rPr lang="en-US" sz="2800" err="1">
                <a:latin typeface="Times New Roman"/>
                <a:cs typeface="Times New Roman"/>
              </a:rPr>
              <a:t>laborator</a:t>
            </a:r>
            <a:r>
              <a:rPr lang="en-US" sz="2800">
                <a:latin typeface="Times New Roman"/>
                <a:cs typeface="Times New Roman"/>
              </a:rPr>
              <a:t> 2 ore </a:t>
            </a:r>
            <a:r>
              <a:rPr lang="en-US" sz="2800" err="1">
                <a:latin typeface="Times New Roman"/>
                <a:cs typeface="Times New Roman"/>
              </a:rPr>
              <a:t>pe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săptămână</a:t>
            </a:r>
            <a:r>
              <a:rPr lang="en-US" sz="2800">
                <a:latin typeface="Times New Roman"/>
                <a:cs typeface="Times New Roman"/>
              </a:rPr>
              <a:t> cu </a:t>
            </a:r>
            <a:r>
              <a:rPr lang="en-US" sz="2800" err="1">
                <a:latin typeface="Times New Roman"/>
                <a:cs typeface="Times New Roman"/>
              </a:rPr>
              <a:t>trei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grupe</a:t>
            </a:r>
            <a:endParaRPr lang="en-US" sz="2800">
              <a:latin typeface="Times New Roman"/>
              <a:cs typeface="Times New Roman"/>
            </a:endParaRPr>
          </a:p>
        </p:txBody>
      </p:sp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A69E5ACD-C1D9-D98A-2F16-57CBA365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95" y="841938"/>
            <a:ext cx="8355717" cy="46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1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1244"/>
            <a:ext cx="8229600" cy="4514978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pe MS-TEAMS, pe </a:t>
            </a:r>
            <a:r>
              <a:rPr lang="en-US" err="1">
                <a:latin typeface="Times New Roman"/>
                <a:cs typeface="Times New Roman"/>
              </a:rPr>
              <a:t>canalele</a:t>
            </a:r>
            <a:r>
              <a:rPr lang="en-US">
                <a:latin typeface="Times New Roman"/>
                <a:cs typeface="Times New Roman"/>
              </a:rPr>
              <a:t> Curs </a:t>
            </a:r>
            <a:r>
              <a:rPr lang="en-US" err="1">
                <a:latin typeface="Times New Roman"/>
                <a:cs typeface="Times New Roman"/>
              </a:rPr>
              <a:t>și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Laborator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cs typeface="Times New Roman"/>
              </a:rPr>
              <a:t>orele</a:t>
            </a:r>
            <a:r>
              <a:rPr lang="en-US">
                <a:latin typeface="Times New Roman"/>
                <a:cs typeface="Times New Roman"/>
              </a:rPr>
              <a:t> de curs </a:t>
            </a:r>
            <a:r>
              <a:rPr lang="en-US" err="1">
                <a:latin typeface="Times New Roman"/>
                <a:cs typeface="Times New Roman"/>
              </a:rPr>
              <a:t>și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laborator</a:t>
            </a:r>
            <a:r>
              <a:rPr lang="en-US">
                <a:latin typeface="Times New Roman"/>
                <a:cs typeface="Times New Roman"/>
              </a:rPr>
              <a:t> se fac </a:t>
            </a:r>
            <a:r>
              <a:rPr lang="en-US" err="1">
                <a:latin typeface="Times New Roman"/>
                <a:cs typeface="Times New Roman"/>
              </a:rPr>
              <a:t>numai</a:t>
            </a:r>
            <a:r>
              <a:rPr lang="en-US">
                <a:latin typeface="Times New Roman"/>
                <a:cs typeface="Times New Roman"/>
              </a:rPr>
              <a:t> f2f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Materiale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659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048102"/>
            <a:ext cx="9111658" cy="5743050"/>
          </a:xfrm>
        </p:spPr>
        <p:txBody>
          <a:bodyPr>
            <a:noAutofit/>
          </a:bodyPr>
          <a:lstStyle/>
          <a:p>
            <a:r>
              <a:rPr lang="en-US" sz="2200" err="1">
                <a:latin typeface="Times New Roman"/>
                <a:cs typeface="Times New Roman"/>
              </a:rPr>
              <a:t>în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funcție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trei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aspecte</a:t>
            </a:r>
            <a:r>
              <a:rPr lang="en-US" sz="2200">
                <a:latin typeface="Times New Roman"/>
                <a:cs typeface="Times New Roman"/>
              </a:rPr>
              <a:t>: </a:t>
            </a:r>
          </a:p>
          <a:p>
            <a:pPr lvl="1"/>
            <a:r>
              <a:rPr lang="en-US" sz="2200" err="1">
                <a:latin typeface="Times New Roman"/>
                <a:cs typeface="Times New Roman"/>
              </a:rPr>
              <a:t>teme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laborator</a:t>
            </a:r>
            <a:r>
              <a:rPr lang="en-US" sz="2200">
                <a:latin typeface="Times New Roman"/>
                <a:cs typeface="Times New Roman"/>
              </a:rPr>
              <a:t> (</a:t>
            </a:r>
            <a:r>
              <a:rPr lang="en-US" sz="2200" err="1">
                <a:latin typeface="Times New Roman"/>
                <a:cs typeface="Times New Roman"/>
              </a:rPr>
              <a:t>vor</a:t>
            </a:r>
            <a:r>
              <a:rPr lang="en-US" sz="2200">
                <a:latin typeface="Times New Roman"/>
                <a:cs typeface="Times New Roman"/>
              </a:rPr>
              <a:t> fi </a:t>
            </a:r>
            <a:r>
              <a:rPr lang="en-US" sz="2200" err="1">
                <a:latin typeface="Times New Roman"/>
                <a:cs typeface="Times New Roman"/>
              </a:rPr>
              <a:t>două</a:t>
            </a:r>
            <a:r>
              <a:rPr lang="en-US" sz="2200">
                <a:latin typeface="Times New Roman"/>
                <a:cs typeface="Times New Roman"/>
              </a:rPr>
              <a:t> de-a </a:t>
            </a:r>
            <a:r>
              <a:rPr lang="en-US" sz="2200" err="1">
                <a:latin typeface="Times New Roman"/>
                <a:cs typeface="Times New Roman"/>
              </a:rPr>
              <a:t>lungul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semestrului</a:t>
            </a:r>
            <a:r>
              <a:rPr lang="en-US" sz="2200">
                <a:latin typeface="Times New Roman"/>
                <a:cs typeface="Times New Roman"/>
              </a:rPr>
              <a:t>): T1, T2;</a:t>
            </a:r>
          </a:p>
          <a:p>
            <a:pPr lvl="1"/>
            <a:r>
              <a:rPr lang="en-US" sz="2200" err="1">
                <a:latin typeface="Times New Roman"/>
                <a:cs typeface="Times New Roman"/>
              </a:rPr>
              <a:t>primiți</a:t>
            </a:r>
            <a:r>
              <a:rPr lang="en-US" sz="2200">
                <a:latin typeface="Times New Roman"/>
                <a:cs typeface="Times New Roman"/>
              </a:rPr>
              <a:t> T1 </a:t>
            </a:r>
            <a:r>
              <a:rPr lang="en-US" sz="2200" err="1">
                <a:latin typeface="Times New Roman"/>
                <a:cs typeface="Times New Roman"/>
              </a:rPr>
              <a:t>în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săptămâna</a:t>
            </a:r>
            <a:r>
              <a:rPr lang="en-US" sz="2200">
                <a:latin typeface="Times New Roman"/>
                <a:cs typeface="Times New Roman"/>
              </a:rPr>
              <a:t> 7 (</a:t>
            </a:r>
            <a:r>
              <a:rPr lang="en-US" sz="2200" err="1">
                <a:latin typeface="Times New Roman"/>
                <a:cs typeface="Times New Roman"/>
              </a:rPr>
              <a:t>miercuri</a:t>
            </a:r>
            <a:r>
              <a:rPr lang="en-US" sz="2200">
                <a:latin typeface="Times New Roman"/>
                <a:cs typeface="Times New Roman"/>
              </a:rPr>
              <a:t> 13 </a:t>
            </a:r>
            <a:r>
              <a:rPr lang="en-US" sz="2200" err="1">
                <a:latin typeface="Times New Roman"/>
                <a:cs typeface="Times New Roman"/>
              </a:rPr>
              <a:t>noiembrie</a:t>
            </a:r>
            <a:r>
              <a:rPr lang="en-US" sz="2200">
                <a:latin typeface="Times New Roman"/>
                <a:cs typeface="Times New Roman"/>
              </a:rPr>
              <a:t>, termen </a:t>
            </a:r>
            <a:r>
              <a:rPr lang="en-US" sz="2200" err="1">
                <a:latin typeface="Times New Roman"/>
                <a:cs typeface="Times New Roman"/>
              </a:rPr>
              <a:t>limită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marți</a:t>
            </a:r>
            <a:r>
              <a:rPr lang="en-US" sz="2200">
                <a:latin typeface="Times New Roman"/>
                <a:cs typeface="Times New Roman"/>
              </a:rPr>
              <a:t> 3 </a:t>
            </a:r>
            <a:r>
              <a:rPr lang="en-US" sz="2200" err="1">
                <a:latin typeface="Times New Roman"/>
                <a:cs typeface="Times New Roman"/>
              </a:rPr>
              <a:t>decembrie</a:t>
            </a:r>
            <a:r>
              <a:rPr lang="en-US" sz="2200">
                <a:latin typeface="Times New Roman"/>
                <a:cs typeface="Times New Roman"/>
              </a:rPr>
              <a:t>), T1 </a:t>
            </a:r>
            <a:r>
              <a:rPr lang="en-US" sz="2200" err="1">
                <a:latin typeface="Times New Roman"/>
                <a:cs typeface="Times New Roman"/>
              </a:rPr>
              <a:t>va</a:t>
            </a:r>
            <a:r>
              <a:rPr lang="en-US" sz="2200">
                <a:latin typeface="Times New Roman"/>
                <a:cs typeface="Times New Roman"/>
              </a:rPr>
              <a:t> fi </a:t>
            </a:r>
            <a:r>
              <a:rPr lang="en-US" sz="2200" err="1">
                <a:latin typeface="Times New Roman"/>
                <a:cs typeface="Times New Roman"/>
              </a:rPr>
              <a:t>punctată</a:t>
            </a:r>
            <a:r>
              <a:rPr lang="en-US" sz="2200">
                <a:latin typeface="Times New Roman"/>
                <a:cs typeface="Times New Roman"/>
              </a:rPr>
              <a:t> cu 5 </a:t>
            </a:r>
            <a:r>
              <a:rPr lang="en-US" sz="2200" err="1">
                <a:latin typeface="Times New Roman"/>
                <a:cs typeface="Times New Roman"/>
              </a:rPr>
              <a:t>puncte</a:t>
            </a:r>
            <a:r>
              <a:rPr lang="en-US" sz="2200">
                <a:latin typeface="Times New Roman"/>
                <a:cs typeface="Times New Roman"/>
              </a:rPr>
              <a:t> (+ </a:t>
            </a:r>
            <a:r>
              <a:rPr lang="en-US" sz="2200" err="1">
                <a:latin typeface="Times New Roman"/>
                <a:cs typeface="Times New Roman"/>
              </a:rPr>
              <a:t>posibil</a:t>
            </a:r>
            <a:r>
              <a:rPr lang="en-US" sz="2200">
                <a:latin typeface="Times New Roman"/>
                <a:cs typeface="Times New Roman"/>
              </a:rPr>
              <a:t> bonus);</a:t>
            </a:r>
          </a:p>
          <a:p>
            <a:pPr lvl="1"/>
            <a:r>
              <a:rPr lang="en-US" sz="2200" err="1">
                <a:latin typeface="Times New Roman"/>
                <a:cs typeface="Times New Roman"/>
              </a:rPr>
              <a:t>primiți</a:t>
            </a:r>
            <a:r>
              <a:rPr lang="en-US" sz="2200">
                <a:latin typeface="Times New Roman"/>
                <a:cs typeface="Times New Roman"/>
              </a:rPr>
              <a:t> T2 </a:t>
            </a:r>
            <a:r>
              <a:rPr lang="en-US" sz="2200" err="1">
                <a:latin typeface="Times New Roman"/>
                <a:cs typeface="Times New Roman"/>
              </a:rPr>
              <a:t>în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săptămâna</a:t>
            </a:r>
            <a:r>
              <a:rPr lang="en-US" sz="2200">
                <a:latin typeface="Times New Roman"/>
                <a:cs typeface="Times New Roman"/>
              </a:rPr>
              <a:t> 12 (</a:t>
            </a:r>
            <a:r>
              <a:rPr lang="en-US" sz="2200" err="1">
                <a:latin typeface="Times New Roman"/>
                <a:cs typeface="Times New Roman"/>
              </a:rPr>
              <a:t>miecuri</a:t>
            </a:r>
            <a:r>
              <a:rPr lang="en-US" sz="2200">
                <a:latin typeface="Times New Roman"/>
                <a:cs typeface="Times New Roman"/>
              </a:rPr>
              <a:t> 18 </a:t>
            </a:r>
            <a:r>
              <a:rPr lang="en-US" sz="2200" err="1">
                <a:latin typeface="Times New Roman"/>
                <a:cs typeface="Times New Roman"/>
              </a:rPr>
              <a:t>decembrie</a:t>
            </a:r>
            <a:r>
              <a:rPr lang="en-US" sz="2200">
                <a:latin typeface="Times New Roman"/>
                <a:cs typeface="Times New Roman"/>
              </a:rPr>
              <a:t>, termen </a:t>
            </a:r>
            <a:r>
              <a:rPr lang="en-US" sz="2200" err="1">
                <a:latin typeface="Times New Roman"/>
                <a:cs typeface="Times New Roman"/>
              </a:rPr>
              <a:t>limită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duminică</a:t>
            </a:r>
            <a:r>
              <a:rPr lang="en-US" sz="2200">
                <a:latin typeface="Times New Roman"/>
                <a:cs typeface="Times New Roman"/>
              </a:rPr>
              <a:t> 19 </a:t>
            </a:r>
            <a:r>
              <a:rPr lang="en-US" sz="2200" err="1">
                <a:latin typeface="Times New Roman"/>
                <a:cs typeface="Times New Roman"/>
              </a:rPr>
              <a:t>ianuarie</a:t>
            </a:r>
            <a:r>
              <a:rPr lang="en-US" sz="2200">
                <a:latin typeface="Times New Roman"/>
                <a:cs typeface="Times New Roman"/>
              </a:rPr>
              <a:t>), T2 </a:t>
            </a:r>
            <a:r>
              <a:rPr lang="en-US" sz="2200" err="1">
                <a:latin typeface="Times New Roman"/>
                <a:cs typeface="Times New Roman"/>
              </a:rPr>
              <a:t>va</a:t>
            </a:r>
            <a:r>
              <a:rPr lang="en-US" sz="2200">
                <a:latin typeface="Times New Roman"/>
                <a:cs typeface="Times New Roman"/>
              </a:rPr>
              <a:t> fi </a:t>
            </a:r>
            <a:r>
              <a:rPr lang="en-US" sz="2200" err="1">
                <a:latin typeface="Times New Roman"/>
                <a:cs typeface="Times New Roman"/>
              </a:rPr>
              <a:t>punctată</a:t>
            </a:r>
            <a:r>
              <a:rPr lang="en-US" sz="2200">
                <a:latin typeface="Times New Roman"/>
                <a:cs typeface="Times New Roman"/>
              </a:rPr>
              <a:t> cu 5 </a:t>
            </a:r>
            <a:r>
              <a:rPr lang="en-US" sz="2200" err="1">
                <a:latin typeface="Times New Roman"/>
                <a:cs typeface="Times New Roman"/>
              </a:rPr>
              <a:t>puncte</a:t>
            </a:r>
            <a:r>
              <a:rPr lang="en-US" sz="2200">
                <a:latin typeface="Times New Roman"/>
                <a:cs typeface="Times New Roman"/>
              </a:rPr>
              <a:t> (+ </a:t>
            </a:r>
            <a:r>
              <a:rPr lang="en-US" sz="2200" err="1">
                <a:latin typeface="Times New Roman"/>
                <a:cs typeface="Times New Roman"/>
              </a:rPr>
              <a:t>posibil</a:t>
            </a:r>
            <a:r>
              <a:rPr lang="en-US" sz="2200">
                <a:latin typeface="Times New Roman"/>
                <a:cs typeface="Times New Roman"/>
              </a:rPr>
              <a:t> bonus);</a:t>
            </a:r>
          </a:p>
          <a:p>
            <a:pPr lvl="1"/>
            <a:endParaRPr lang="en-US" sz="2200">
              <a:latin typeface="Times New Roman"/>
              <a:cs typeface="Times New Roman"/>
            </a:endParaRPr>
          </a:p>
          <a:p>
            <a:pPr lvl="1"/>
            <a:r>
              <a:rPr lang="en-US" sz="2200" err="1">
                <a:latin typeface="Times New Roman"/>
                <a:cs typeface="Times New Roman"/>
              </a:rPr>
              <a:t>lucrare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finală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laborator</a:t>
            </a:r>
            <a:r>
              <a:rPr lang="en-US" sz="2200">
                <a:latin typeface="Times New Roman"/>
                <a:cs typeface="Times New Roman"/>
              </a:rPr>
              <a:t>: L1;</a:t>
            </a:r>
          </a:p>
          <a:p>
            <a:pPr lvl="1"/>
            <a:r>
              <a:rPr lang="en-US" sz="2200" err="1">
                <a:latin typeface="Times New Roman"/>
                <a:cs typeface="Times New Roman"/>
              </a:rPr>
              <a:t>lucrarea</a:t>
            </a:r>
            <a:r>
              <a:rPr lang="en-US" sz="2200">
                <a:latin typeface="Times New Roman"/>
                <a:cs typeface="Times New Roman"/>
              </a:rPr>
              <a:t> se </a:t>
            </a:r>
            <a:r>
              <a:rPr lang="en-US" sz="2200" err="1">
                <a:latin typeface="Times New Roman"/>
                <a:cs typeface="Times New Roman"/>
              </a:rPr>
              <a:t>dă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în</a:t>
            </a:r>
            <a:r>
              <a:rPr lang="en-US" sz="2200">
                <a:latin typeface="Times New Roman"/>
                <a:cs typeface="Times New Roman"/>
              </a:rPr>
              <a:t> ultima </a:t>
            </a:r>
            <a:r>
              <a:rPr lang="en-US" sz="2200" err="1">
                <a:latin typeface="Times New Roman"/>
                <a:cs typeface="Times New Roman"/>
              </a:rPr>
              <a:t>săptămână</a:t>
            </a:r>
            <a:r>
              <a:rPr lang="en-US" sz="2200">
                <a:latin typeface="Times New Roman"/>
                <a:cs typeface="Times New Roman"/>
              </a:rPr>
              <a:t> din </a:t>
            </a:r>
            <a:r>
              <a:rPr lang="en-US" sz="2200" err="1">
                <a:latin typeface="Times New Roman"/>
                <a:cs typeface="Times New Roman"/>
              </a:rPr>
              <a:t>sesiune</a:t>
            </a:r>
            <a:r>
              <a:rPr lang="en-US" sz="2200">
                <a:latin typeface="Times New Roman"/>
                <a:cs typeface="Times New Roman"/>
              </a:rPr>
              <a:t>, 3-9 </a:t>
            </a:r>
            <a:r>
              <a:rPr lang="en-US" sz="2200" err="1">
                <a:latin typeface="Times New Roman"/>
                <a:cs typeface="Times New Roman"/>
              </a:rPr>
              <a:t>februarie</a:t>
            </a:r>
            <a:r>
              <a:rPr lang="en-US" sz="2200">
                <a:latin typeface="Times New Roman"/>
                <a:cs typeface="Times New Roman"/>
              </a:rPr>
              <a:t> 2025 </a:t>
            </a:r>
            <a:r>
              <a:rPr lang="en-US" sz="2200" err="1">
                <a:latin typeface="Times New Roman"/>
                <a:cs typeface="Times New Roman"/>
              </a:rPr>
              <a:t>și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valorează</a:t>
            </a:r>
            <a:r>
              <a:rPr lang="en-US" sz="2200">
                <a:latin typeface="Times New Roman"/>
                <a:cs typeface="Times New Roman"/>
              </a:rPr>
              <a:t> exact 5 </a:t>
            </a:r>
            <a:r>
              <a:rPr lang="en-US" sz="2200" err="1">
                <a:latin typeface="Times New Roman"/>
                <a:cs typeface="Times New Roman"/>
              </a:rPr>
              <a:t>puncte</a:t>
            </a:r>
            <a:r>
              <a:rPr lang="en-US" sz="2200">
                <a:latin typeface="Times New Roman"/>
                <a:cs typeface="Times New Roman"/>
              </a:rPr>
              <a:t>;</a:t>
            </a:r>
          </a:p>
          <a:p>
            <a:pPr lvl="1"/>
            <a:endParaRPr lang="en-US" sz="2200">
              <a:latin typeface="Times New Roman"/>
              <a:cs typeface="Times New Roman"/>
            </a:endParaRPr>
          </a:p>
          <a:p>
            <a:pPr lvl="1"/>
            <a:r>
              <a:rPr lang="en-US" sz="2200" err="1">
                <a:latin typeface="Times New Roman"/>
                <a:cs typeface="Times New Roman"/>
              </a:rPr>
              <a:t>bonusul</a:t>
            </a:r>
            <a:r>
              <a:rPr lang="en-US" sz="2200">
                <a:latin typeface="Times New Roman"/>
                <a:cs typeface="Times New Roman"/>
              </a:rPr>
              <a:t> de la curs (BC) </a:t>
            </a:r>
            <a:r>
              <a:rPr lang="en-US" sz="2200" err="1">
                <a:latin typeface="Times New Roman"/>
                <a:cs typeface="Times New Roman"/>
              </a:rPr>
              <a:t>și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laborator</a:t>
            </a:r>
            <a:r>
              <a:rPr lang="en-US" sz="2200">
                <a:latin typeface="Times New Roman"/>
                <a:cs typeface="Times New Roman"/>
              </a:rPr>
              <a:t> (BL) – nu </a:t>
            </a:r>
            <a:r>
              <a:rPr lang="en-US" sz="2200" err="1">
                <a:latin typeface="Times New Roman"/>
                <a:cs typeface="Times New Roman"/>
              </a:rPr>
              <a:t>mai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mult</a:t>
            </a:r>
            <a:r>
              <a:rPr lang="en-US" sz="2200">
                <a:latin typeface="Times New Roman"/>
                <a:cs typeface="Times New Roman"/>
              </a:rPr>
              <a:t> de 1 </a:t>
            </a:r>
            <a:r>
              <a:rPr lang="en-US" sz="2200" err="1">
                <a:latin typeface="Times New Roman"/>
                <a:cs typeface="Times New Roman"/>
              </a:rPr>
              <a:t>punct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cumulat</a:t>
            </a:r>
            <a:r>
              <a:rPr lang="en-US" sz="2200">
                <a:latin typeface="Times New Roman"/>
                <a:cs typeface="Times New Roman"/>
              </a:rPr>
              <a:t>.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798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Examen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evaluare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iarnă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1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048102"/>
            <a:ext cx="9111658" cy="574305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err="1">
                <a:latin typeface="Times New Roman"/>
                <a:cs typeface="Times New Roman"/>
              </a:rPr>
              <a:t>puteți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obține</a:t>
            </a:r>
            <a:r>
              <a:rPr lang="en-US" sz="2200">
                <a:latin typeface="Times New Roman"/>
                <a:cs typeface="Times New Roman"/>
              </a:rPr>
              <a:t> nota </a:t>
            </a:r>
            <a:r>
              <a:rPr lang="en-US" sz="2200" err="1">
                <a:latin typeface="Times New Roman"/>
                <a:cs typeface="Times New Roman"/>
              </a:rPr>
              <a:t>numai</a:t>
            </a:r>
            <a:r>
              <a:rPr lang="en-US" sz="2200">
                <a:latin typeface="Times New Roman"/>
                <a:cs typeface="Times New Roman"/>
              </a:rPr>
              <a:t> din </a:t>
            </a:r>
            <a:r>
              <a:rPr lang="en-US" sz="2200" err="1">
                <a:latin typeface="Times New Roman"/>
                <a:cs typeface="Times New Roman"/>
              </a:rPr>
              <a:t>cele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două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teme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și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bonusurile</a:t>
            </a:r>
            <a:r>
              <a:rPr lang="en-US" sz="2200">
                <a:latin typeface="Times New Roman"/>
                <a:cs typeface="Times New Roman"/>
              </a:rPr>
              <a:t> de la curs </a:t>
            </a:r>
            <a:r>
              <a:rPr lang="en-US" sz="2200" err="1">
                <a:latin typeface="Times New Roman"/>
                <a:cs typeface="Times New Roman"/>
              </a:rPr>
              <a:t>și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laborator</a:t>
            </a:r>
            <a:r>
              <a:rPr lang="en-US" sz="2200">
                <a:latin typeface="Times New Roman"/>
                <a:cs typeface="Times New Roman"/>
              </a:rPr>
              <a:t> (</a:t>
            </a:r>
            <a:r>
              <a:rPr lang="en-US" sz="2200" err="1">
                <a:latin typeface="Times New Roman"/>
                <a:cs typeface="Times New Roman"/>
              </a:rPr>
              <a:t>verificare</a:t>
            </a:r>
            <a:r>
              <a:rPr lang="en-US" sz="2200">
                <a:latin typeface="Times New Roman"/>
                <a:cs typeface="Times New Roman"/>
              </a:rPr>
              <a:t> = 19 </a:t>
            </a:r>
            <a:r>
              <a:rPr lang="en-US" sz="2200" err="1">
                <a:latin typeface="Times New Roman"/>
                <a:cs typeface="Times New Roman"/>
              </a:rPr>
              <a:t>ianuarie</a:t>
            </a:r>
            <a:r>
              <a:rPr lang="en-US" sz="2200">
                <a:latin typeface="Times New Roman"/>
                <a:cs typeface="Times New Roman"/>
              </a:rPr>
              <a:t>):</a:t>
            </a:r>
          </a:p>
          <a:p>
            <a:pPr lvl="1"/>
            <a:r>
              <a:rPr lang="en-US" sz="2200">
                <a:latin typeface="Times New Roman"/>
                <a:cs typeface="Times New Roman"/>
              </a:rPr>
              <a:t>nota </a:t>
            </a:r>
            <a:r>
              <a:rPr lang="en-US" sz="2200">
                <a:solidFill>
                  <a:srgbClr val="2FC338"/>
                </a:solidFill>
                <a:latin typeface="Times New Roman"/>
                <a:cs typeface="Times New Roman"/>
              </a:rPr>
              <a:t>N1 = T1 + T2 + min(1, BC + BL)</a:t>
            </a:r>
          </a:p>
          <a:p>
            <a:pPr marL="0" indent="0">
              <a:buNone/>
            </a:pPr>
            <a:r>
              <a:rPr lang="en-US" sz="2200">
                <a:latin typeface="Times New Roman"/>
                <a:cs typeface="Times New Roman"/>
              </a:rPr>
              <a:t>SAU</a:t>
            </a:r>
          </a:p>
          <a:p>
            <a:r>
              <a:rPr lang="en-US" sz="2200" err="1">
                <a:latin typeface="Times New Roman"/>
                <a:cs typeface="Times New Roman"/>
              </a:rPr>
              <a:t>puteți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obține</a:t>
            </a:r>
            <a:r>
              <a:rPr lang="en-US" sz="2200">
                <a:latin typeface="Times New Roman"/>
                <a:cs typeface="Times New Roman"/>
              </a:rPr>
              <a:t> nota </a:t>
            </a:r>
            <a:r>
              <a:rPr lang="en-US" sz="2200" err="1">
                <a:latin typeface="Times New Roman"/>
                <a:cs typeface="Times New Roman"/>
              </a:rPr>
              <a:t>numai</a:t>
            </a:r>
            <a:r>
              <a:rPr lang="en-US" sz="2200">
                <a:latin typeface="Times New Roman"/>
                <a:cs typeface="Times New Roman"/>
              </a:rPr>
              <a:t> din </a:t>
            </a:r>
            <a:r>
              <a:rPr lang="en-US" sz="2200" err="1">
                <a:latin typeface="Times New Roman"/>
                <a:cs typeface="Times New Roman"/>
              </a:rPr>
              <a:t>lucrarea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finală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laborator</a:t>
            </a:r>
            <a:r>
              <a:rPr lang="en-US" sz="2200">
                <a:latin typeface="Times New Roman"/>
                <a:cs typeface="Times New Roman"/>
              </a:rPr>
              <a:t> (test pe calculator </a:t>
            </a:r>
            <a:r>
              <a:rPr lang="en-US" sz="2200" err="1">
                <a:latin typeface="Times New Roman"/>
                <a:cs typeface="Times New Roman"/>
              </a:rPr>
              <a:t>în</a:t>
            </a:r>
            <a:r>
              <a:rPr lang="en-US" sz="2200">
                <a:latin typeface="Times New Roman"/>
                <a:cs typeface="Times New Roman"/>
              </a:rPr>
              <a:t> ultima </a:t>
            </a:r>
            <a:r>
              <a:rPr lang="en-US" sz="2200" err="1">
                <a:latin typeface="Times New Roman"/>
                <a:cs typeface="Times New Roman"/>
              </a:rPr>
              <a:t>săptămână</a:t>
            </a:r>
            <a:r>
              <a:rPr lang="en-US" sz="2200">
                <a:latin typeface="Times New Roman"/>
                <a:cs typeface="Times New Roman"/>
              </a:rPr>
              <a:t> 3-9 </a:t>
            </a:r>
            <a:r>
              <a:rPr lang="en-US" sz="2200" err="1">
                <a:latin typeface="Times New Roman"/>
                <a:cs typeface="Times New Roman"/>
              </a:rPr>
              <a:t>februarie</a:t>
            </a:r>
            <a:r>
              <a:rPr lang="en-US" sz="2200">
                <a:latin typeface="Times New Roman"/>
                <a:cs typeface="Times New Roman"/>
              </a:rPr>
              <a:t> din </a:t>
            </a:r>
            <a:r>
              <a:rPr lang="en-US" sz="2200" err="1">
                <a:latin typeface="Times New Roman"/>
                <a:cs typeface="Times New Roman"/>
              </a:rPr>
              <a:t>sesiunea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iarnă</a:t>
            </a:r>
            <a:r>
              <a:rPr lang="en-US" sz="2200">
                <a:latin typeface="Times New Roman"/>
                <a:cs typeface="Times New Roman"/>
              </a:rPr>
              <a:t>) + </a:t>
            </a:r>
            <a:r>
              <a:rPr lang="en-US" sz="2200" err="1">
                <a:latin typeface="Times New Roman"/>
                <a:cs typeface="Times New Roman"/>
              </a:rPr>
              <a:t>bonusul</a:t>
            </a:r>
            <a:r>
              <a:rPr lang="en-US" sz="2200">
                <a:latin typeface="Times New Roman"/>
                <a:cs typeface="Times New Roman"/>
              </a:rPr>
              <a:t> de la curs:</a:t>
            </a:r>
          </a:p>
          <a:p>
            <a:pPr lvl="1"/>
            <a:r>
              <a:rPr lang="en-US" sz="2200">
                <a:latin typeface="Times New Roman"/>
                <a:cs typeface="Times New Roman"/>
              </a:rPr>
              <a:t>nota 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N2 = 2*L1 + min(1, BC)</a:t>
            </a:r>
          </a:p>
          <a:p>
            <a:pPr marL="0" indent="0">
              <a:buNone/>
            </a:pPr>
            <a:r>
              <a:rPr lang="en-US" sz="2200">
                <a:latin typeface="Times New Roman"/>
                <a:cs typeface="Times New Roman"/>
              </a:rPr>
              <a:t>SAU</a:t>
            </a:r>
          </a:p>
          <a:p>
            <a:r>
              <a:rPr lang="en-US" sz="2200" err="1">
                <a:latin typeface="Times New Roman"/>
                <a:cs typeface="Times New Roman"/>
              </a:rPr>
              <a:t>puteți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obține</a:t>
            </a:r>
            <a:r>
              <a:rPr lang="en-US" sz="2200">
                <a:latin typeface="Times New Roman"/>
                <a:cs typeface="Times New Roman"/>
              </a:rPr>
              <a:t> nota din </a:t>
            </a:r>
            <a:r>
              <a:rPr lang="en-US" sz="2200" err="1">
                <a:latin typeface="Times New Roman"/>
                <a:cs typeface="Times New Roman"/>
              </a:rPr>
              <a:t>lucrarea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finală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laborator</a:t>
            </a:r>
            <a:r>
              <a:rPr lang="en-US" sz="2200">
                <a:latin typeface="Times New Roman"/>
                <a:cs typeface="Times New Roman"/>
              </a:rPr>
              <a:t> (test pe calculator </a:t>
            </a:r>
            <a:r>
              <a:rPr lang="en-US" sz="2200" err="1">
                <a:latin typeface="Times New Roman"/>
                <a:cs typeface="Times New Roman"/>
              </a:rPr>
              <a:t>în</a:t>
            </a:r>
            <a:r>
              <a:rPr lang="en-US" sz="2200">
                <a:latin typeface="Times New Roman"/>
                <a:cs typeface="Times New Roman"/>
              </a:rPr>
              <a:t> ultima </a:t>
            </a:r>
            <a:r>
              <a:rPr lang="en-US" sz="2200" err="1">
                <a:latin typeface="Times New Roman"/>
                <a:cs typeface="Times New Roman"/>
              </a:rPr>
              <a:t>săptămână</a:t>
            </a:r>
            <a:r>
              <a:rPr lang="en-US" sz="2200">
                <a:latin typeface="Times New Roman"/>
                <a:cs typeface="Times New Roman"/>
              </a:rPr>
              <a:t> 3-9 </a:t>
            </a:r>
            <a:r>
              <a:rPr lang="en-US" sz="2200" err="1">
                <a:latin typeface="Times New Roman"/>
                <a:cs typeface="Times New Roman"/>
              </a:rPr>
              <a:t>februarie</a:t>
            </a:r>
            <a:r>
              <a:rPr lang="en-US" sz="2200">
                <a:latin typeface="Times New Roman"/>
                <a:cs typeface="Times New Roman"/>
              </a:rPr>
              <a:t> din </a:t>
            </a:r>
            <a:r>
              <a:rPr lang="en-US" sz="2200" err="1">
                <a:latin typeface="Times New Roman"/>
                <a:cs typeface="Times New Roman"/>
              </a:rPr>
              <a:t>sesiunea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iarnă</a:t>
            </a:r>
            <a:r>
              <a:rPr lang="en-US" sz="2200">
                <a:latin typeface="Times New Roman"/>
                <a:cs typeface="Times New Roman"/>
              </a:rPr>
              <a:t>) </a:t>
            </a:r>
            <a:r>
              <a:rPr lang="en-US" sz="2200" err="1">
                <a:latin typeface="Times New Roman"/>
                <a:cs typeface="Times New Roman"/>
              </a:rPr>
              <a:t>și</a:t>
            </a:r>
            <a:r>
              <a:rPr lang="en-US" sz="2200">
                <a:latin typeface="Times New Roman"/>
                <a:cs typeface="Times New Roman"/>
              </a:rPr>
              <a:t> o </a:t>
            </a:r>
            <a:r>
              <a:rPr lang="en-US" sz="2200" err="1">
                <a:latin typeface="Times New Roman"/>
                <a:cs typeface="Times New Roman"/>
              </a:rPr>
              <a:t>notă</a:t>
            </a:r>
            <a:r>
              <a:rPr lang="en-US" sz="2200">
                <a:latin typeface="Times New Roman"/>
                <a:cs typeface="Times New Roman"/>
              </a:rPr>
              <a:t> din </a:t>
            </a:r>
            <a:r>
              <a:rPr lang="en-US" sz="2200" err="1">
                <a:latin typeface="Times New Roman"/>
                <a:cs typeface="Times New Roman"/>
              </a:rPr>
              <a:t>temă</a:t>
            </a:r>
            <a:r>
              <a:rPr lang="en-US" sz="2200">
                <a:latin typeface="Times New Roman"/>
                <a:cs typeface="Times New Roman"/>
              </a:rPr>
              <a:t> + </a:t>
            </a:r>
            <a:r>
              <a:rPr lang="en-US" sz="2200" err="1">
                <a:latin typeface="Times New Roman"/>
                <a:cs typeface="Times New Roman"/>
              </a:rPr>
              <a:t>bonusul</a:t>
            </a:r>
            <a:r>
              <a:rPr lang="en-US" sz="2200">
                <a:latin typeface="Times New Roman"/>
                <a:cs typeface="Times New Roman"/>
              </a:rPr>
              <a:t> de la curs:</a:t>
            </a:r>
          </a:p>
          <a:p>
            <a:pPr lvl="1"/>
            <a:r>
              <a:rPr lang="en-US" sz="2200">
                <a:latin typeface="Times New Roman"/>
                <a:cs typeface="Times New Roman"/>
              </a:rPr>
              <a:t>nota </a:t>
            </a:r>
            <a:r>
              <a:rPr lang="en-US" sz="2200">
                <a:solidFill>
                  <a:srgbClr val="290ADD"/>
                </a:solidFill>
                <a:latin typeface="Times New Roman"/>
                <a:cs typeface="Times New Roman"/>
              </a:rPr>
              <a:t>N3 = L1 + max(T1,T2) + min(1, BC)</a:t>
            </a:r>
          </a:p>
          <a:p>
            <a:endParaRPr lang="en-US" sz="2200">
              <a:latin typeface="Times New Roman"/>
              <a:cs typeface="Times New Roman"/>
            </a:endParaRPr>
          </a:p>
          <a:p>
            <a:r>
              <a:rPr lang="en-US" sz="2200">
                <a:latin typeface="Times New Roman"/>
                <a:cs typeface="Times New Roman"/>
              </a:rPr>
              <a:t>Nota </a:t>
            </a:r>
            <a:r>
              <a:rPr lang="en-US" sz="2200" err="1">
                <a:latin typeface="Times New Roman"/>
                <a:cs typeface="Times New Roman"/>
              </a:rPr>
              <a:t>finală</a:t>
            </a:r>
            <a:r>
              <a:rPr lang="en-US" sz="2200">
                <a:latin typeface="Times New Roman"/>
                <a:cs typeface="Times New Roman"/>
              </a:rPr>
              <a:t> = min(10, max(</a:t>
            </a:r>
            <a:r>
              <a:rPr lang="en-US" sz="2200">
                <a:solidFill>
                  <a:srgbClr val="00B050"/>
                </a:solidFill>
                <a:latin typeface="Times New Roman"/>
                <a:cs typeface="Times New Roman"/>
              </a:rPr>
              <a:t>N1</a:t>
            </a:r>
            <a:r>
              <a:rPr lang="en-US" sz="2200">
                <a:latin typeface="Times New Roman"/>
                <a:cs typeface="Times New Roman"/>
              </a:rPr>
              <a:t>, 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N2</a:t>
            </a:r>
            <a:r>
              <a:rPr lang="en-US" sz="2200">
                <a:latin typeface="Times New Roman"/>
                <a:cs typeface="Times New Roman"/>
              </a:rPr>
              <a:t>, </a:t>
            </a:r>
            <a:r>
              <a:rPr lang="en-US" sz="2200">
                <a:solidFill>
                  <a:srgbClr val="290ADD"/>
                </a:solidFill>
                <a:latin typeface="Times New Roman"/>
                <a:cs typeface="Times New Roman"/>
              </a:rPr>
              <a:t>N3</a:t>
            </a:r>
            <a:r>
              <a:rPr lang="en-US" sz="2200">
                <a:latin typeface="Times New Roman"/>
                <a:cs typeface="Times New Roman"/>
              </a:rPr>
              <a:t>))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798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Examen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evaluare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iarnă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268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048102"/>
            <a:ext cx="9111658" cy="5743050"/>
          </a:xfrm>
        </p:spPr>
        <p:txBody>
          <a:bodyPr>
            <a:noAutofit/>
          </a:bodyPr>
          <a:lstStyle/>
          <a:p>
            <a:endParaRPr lang="en-US" sz="2200">
              <a:latin typeface="Times New Roman"/>
              <a:cs typeface="Times New Roman"/>
            </a:endParaRPr>
          </a:p>
          <a:p>
            <a:endParaRPr lang="en-US" sz="2200">
              <a:latin typeface="Times New Roman"/>
              <a:cs typeface="Times New Roman"/>
            </a:endParaRPr>
          </a:p>
          <a:p>
            <a:endParaRPr lang="en-US" sz="2200">
              <a:latin typeface="Times New Roman"/>
              <a:cs typeface="Times New Roman"/>
            </a:endParaRPr>
          </a:p>
          <a:p>
            <a:endParaRPr lang="en-US" sz="2200">
              <a:latin typeface="Times New Roman"/>
              <a:cs typeface="Times New Roman"/>
            </a:endParaRPr>
          </a:p>
          <a:p>
            <a:endParaRPr lang="en-US" sz="2200">
              <a:latin typeface="Times New Roman"/>
              <a:cs typeface="Times New Roman"/>
            </a:endParaRPr>
          </a:p>
          <a:p>
            <a:r>
              <a:rPr lang="en-US" sz="3000">
                <a:latin typeface="Times New Roman"/>
                <a:cs typeface="Times New Roman"/>
              </a:rPr>
              <a:t>Nota </a:t>
            </a:r>
            <a:r>
              <a:rPr lang="en-US" sz="3000" err="1">
                <a:latin typeface="Times New Roman"/>
                <a:cs typeface="Times New Roman"/>
              </a:rPr>
              <a:t>finală</a:t>
            </a:r>
            <a:r>
              <a:rPr lang="en-US" sz="3000">
                <a:latin typeface="Times New Roman"/>
                <a:cs typeface="Times New Roman"/>
              </a:rPr>
              <a:t> = min(10, </a:t>
            </a:r>
            <a:r>
              <a:rPr lang="en-US" sz="3000">
                <a:solidFill>
                  <a:srgbClr val="002060"/>
                </a:solidFill>
                <a:latin typeface="Times New Roman"/>
                <a:cs typeface="Times New Roman"/>
              </a:rPr>
              <a:t>max(</a:t>
            </a:r>
            <a:r>
              <a:rPr lang="en-US" sz="3000">
                <a:solidFill>
                  <a:srgbClr val="2FC338"/>
                </a:solidFill>
                <a:latin typeface="Times New Roman"/>
                <a:cs typeface="Times New Roman"/>
              </a:rPr>
              <a:t>T1 + T2 + min(1, BC + BL)</a:t>
            </a:r>
            <a:r>
              <a:rPr lang="en-US" sz="3000">
                <a:latin typeface="Times New Roman"/>
                <a:cs typeface="Times New Roman"/>
              </a:rPr>
              <a:t>, </a:t>
            </a:r>
            <a:r>
              <a:rPr lang="en-US" sz="3000">
                <a:solidFill>
                  <a:srgbClr val="FF0000"/>
                </a:solidFill>
                <a:latin typeface="Times New Roman"/>
                <a:cs typeface="Times New Roman"/>
              </a:rPr>
              <a:t>2*L1 + min(1, BC)</a:t>
            </a:r>
            <a:r>
              <a:rPr lang="en-US" sz="3000">
                <a:latin typeface="Times New Roman"/>
                <a:cs typeface="Times New Roman"/>
              </a:rPr>
              <a:t>, </a:t>
            </a:r>
            <a:r>
              <a:rPr lang="en-US" sz="3000">
                <a:solidFill>
                  <a:srgbClr val="290ADD"/>
                </a:solidFill>
                <a:latin typeface="Times New Roman"/>
                <a:cs typeface="Times New Roman"/>
              </a:rPr>
              <a:t>L1 + max(T1,T2) + min(1, BC)</a:t>
            </a:r>
            <a:r>
              <a:rPr lang="en-US" sz="3000">
                <a:latin typeface="Times New Roman"/>
                <a:cs typeface="Times New Roman"/>
              </a:rPr>
              <a:t>))</a:t>
            </a:r>
          </a:p>
          <a:p>
            <a:endParaRPr lang="en-US" sz="3000">
              <a:latin typeface="Times New Roman"/>
              <a:cs typeface="Times New Roman"/>
            </a:endParaRPr>
          </a:p>
          <a:p>
            <a:endParaRPr lang="en-US" sz="3000">
              <a:latin typeface="Times New Roman"/>
              <a:cs typeface="Times New Roman"/>
            </a:endParaRPr>
          </a:p>
          <a:p>
            <a:r>
              <a:rPr lang="en-US" sz="3000">
                <a:latin typeface="Times New Roman"/>
                <a:cs typeface="Times New Roman"/>
              </a:rPr>
              <a:t>nu </a:t>
            </a:r>
            <a:r>
              <a:rPr lang="en-US" sz="3000" err="1">
                <a:latin typeface="Times New Roman"/>
                <a:cs typeface="Times New Roman"/>
              </a:rPr>
              <a:t>există</a:t>
            </a:r>
            <a:r>
              <a:rPr lang="en-US" sz="3000">
                <a:latin typeface="Times New Roman"/>
                <a:cs typeface="Times New Roman"/>
              </a:rPr>
              <a:t> </a:t>
            </a:r>
            <a:r>
              <a:rPr lang="en-US" sz="3000" err="1">
                <a:latin typeface="Times New Roman"/>
                <a:cs typeface="Times New Roman"/>
              </a:rPr>
              <a:t>praguri</a:t>
            </a:r>
            <a:r>
              <a:rPr lang="en-US" sz="3000">
                <a:latin typeface="Times New Roman"/>
                <a:cs typeface="Times New Roman"/>
              </a:rPr>
              <a:t> </a:t>
            </a:r>
            <a:r>
              <a:rPr lang="en-US" sz="3000" err="1">
                <a:latin typeface="Times New Roman"/>
                <a:cs typeface="Times New Roman"/>
              </a:rPr>
              <a:t>minimale</a:t>
            </a:r>
            <a:r>
              <a:rPr lang="en-US" sz="3000">
                <a:latin typeface="Times New Roman"/>
                <a:cs typeface="Times New Roman"/>
              </a:rPr>
              <a:t> de </a:t>
            </a:r>
            <a:r>
              <a:rPr lang="en-US" sz="3000" err="1">
                <a:latin typeface="Times New Roman"/>
                <a:cs typeface="Times New Roman"/>
              </a:rPr>
              <a:t>îndeplinit</a:t>
            </a:r>
            <a:endParaRPr lang="en-US" sz="3000">
              <a:latin typeface="Times New Roman"/>
              <a:cs typeface="Times New Roman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798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Examen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evaluare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iarnă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43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11658" cy="5257042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290ADD"/>
              </a:solidFill>
            </a:endParaRPr>
          </a:p>
          <a:p>
            <a:r>
              <a:rPr lang="en-US" sz="2200" err="1">
                <a:latin typeface="Times New Roman"/>
                <a:cs typeface="Times New Roman"/>
              </a:rPr>
              <a:t>puteți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obține</a:t>
            </a:r>
            <a:r>
              <a:rPr lang="en-US" sz="2200">
                <a:latin typeface="Times New Roman"/>
                <a:cs typeface="Times New Roman"/>
              </a:rPr>
              <a:t> nota </a:t>
            </a:r>
            <a:r>
              <a:rPr lang="en-US" sz="2200" err="1">
                <a:latin typeface="Times New Roman"/>
                <a:cs typeface="Times New Roman"/>
              </a:rPr>
              <a:t>numai</a:t>
            </a:r>
            <a:r>
              <a:rPr lang="en-US" sz="2200">
                <a:latin typeface="Times New Roman"/>
                <a:cs typeface="Times New Roman"/>
              </a:rPr>
              <a:t> din </a:t>
            </a:r>
            <a:r>
              <a:rPr lang="en-US" sz="2200" err="1">
                <a:latin typeface="Times New Roman"/>
                <a:cs typeface="Times New Roman"/>
              </a:rPr>
              <a:t>lucrarea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finală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laborator</a:t>
            </a:r>
            <a:r>
              <a:rPr lang="en-US" sz="2200">
                <a:latin typeface="Times New Roman"/>
                <a:cs typeface="Times New Roman"/>
              </a:rPr>
              <a:t> (test pe calculator </a:t>
            </a:r>
            <a:r>
              <a:rPr lang="en-US" sz="2200" err="1">
                <a:latin typeface="Times New Roman"/>
                <a:cs typeface="Times New Roman"/>
              </a:rPr>
              <a:t>în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sesiune</a:t>
            </a:r>
            <a:r>
              <a:rPr lang="en-US" sz="2200">
                <a:latin typeface="Times New Roman"/>
                <a:cs typeface="Times New Roman"/>
              </a:rPr>
              <a:t>) + </a:t>
            </a:r>
            <a:r>
              <a:rPr lang="en-US" sz="2200" err="1">
                <a:latin typeface="Times New Roman"/>
                <a:cs typeface="Times New Roman"/>
              </a:rPr>
              <a:t>bonusul</a:t>
            </a:r>
            <a:r>
              <a:rPr lang="en-US" sz="2200">
                <a:latin typeface="Times New Roman"/>
                <a:cs typeface="Times New Roman"/>
              </a:rPr>
              <a:t> de la curs.</a:t>
            </a:r>
          </a:p>
          <a:p>
            <a:pPr lvl="1"/>
            <a:r>
              <a:rPr lang="en-US" sz="2200">
                <a:latin typeface="Times New Roman"/>
                <a:cs typeface="Times New Roman"/>
              </a:rPr>
              <a:t>nota </a:t>
            </a:r>
            <a:r>
              <a:rPr lang="en-US" sz="2200">
                <a:solidFill>
                  <a:srgbClr val="2BEDFF"/>
                </a:solidFill>
                <a:latin typeface="Times New Roman"/>
                <a:cs typeface="Times New Roman"/>
              </a:rPr>
              <a:t>N4 = 2*L2 + min(1, BC)</a:t>
            </a:r>
          </a:p>
          <a:p>
            <a:pPr marL="0" indent="0">
              <a:buNone/>
            </a:pPr>
            <a:r>
              <a:rPr lang="en-US" sz="2200">
                <a:latin typeface="Times New Roman"/>
                <a:cs typeface="Times New Roman"/>
              </a:rPr>
              <a:t>SAU</a:t>
            </a:r>
          </a:p>
          <a:p>
            <a:r>
              <a:rPr lang="en-US" sz="2200" err="1">
                <a:latin typeface="Times New Roman"/>
                <a:cs typeface="Times New Roman"/>
              </a:rPr>
              <a:t>puteți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obține</a:t>
            </a:r>
            <a:r>
              <a:rPr lang="en-US" sz="2200">
                <a:latin typeface="Times New Roman"/>
                <a:cs typeface="Times New Roman"/>
              </a:rPr>
              <a:t> nota din </a:t>
            </a:r>
            <a:r>
              <a:rPr lang="en-US" sz="2200" err="1">
                <a:latin typeface="Times New Roman"/>
                <a:cs typeface="Times New Roman"/>
              </a:rPr>
              <a:t>lucrarea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finală</a:t>
            </a:r>
            <a:r>
              <a:rPr lang="en-US" sz="2200">
                <a:latin typeface="Times New Roman"/>
                <a:cs typeface="Times New Roman"/>
              </a:rPr>
              <a:t> de </a:t>
            </a:r>
            <a:r>
              <a:rPr lang="en-US" sz="2200" err="1">
                <a:latin typeface="Times New Roman"/>
                <a:cs typeface="Times New Roman"/>
              </a:rPr>
              <a:t>laborator</a:t>
            </a:r>
            <a:r>
              <a:rPr lang="en-US" sz="2200">
                <a:latin typeface="Times New Roman"/>
                <a:cs typeface="Times New Roman"/>
              </a:rPr>
              <a:t> (test pe calculator </a:t>
            </a:r>
            <a:r>
              <a:rPr lang="en-US" sz="2200" err="1">
                <a:latin typeface="Times New Roman"/>
                <a:cs typeface="Times New Roman"/>
              </a:rPr>
              <a:t>în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sesiune</a:t>
            </a:r>
            <a:r>
              <a:rPr lang="en-US" sz="2200">
                <a:latin typeface="Times New Roman"/>
                <a:cs typeface="Times New Roman"/>
              </a:rPr>
              <a:t>) </a:t>
            </a:r>
            <a:r>
              <a:rPr lang="en-US" sz="2200" err="1">
                <a:latin typeface="Times New Roman"/>
                <a:cs typeface="Times New Roman"/>
              </a:rPr>
              <a:t>și</a:t>
            </a:r>
            <a:r>
              <a:rPr lang="en-US" sz="2200">
                <a:latin typeface="Times New Roman"/>
                <a:cs typeface="Times New Roman"/>
              </a:rPr>
              <a:t> o </a:t>
            </a:r>
            <a:r>
              <a:rPr lang="en-US" sz="2200" err="1">
                <a:latin typeface="Times New Roman"/>
                <a:cs typeface="Times New Roman"/>
              </a:rPr>
              <a:t>notă</a:t>
            </a:r>
            <a:r>
              <a:rPr lang="en-US" sz="2200">
                <a:latin typeface="Times New Roman"/>
                <a:cs typeface="Times New Roman"/>
              </a:rPr>
              <a:t> din </a:t>
            </a:r>
            <a:r>
              <a:rPr lang="en-US" sz="2200" err="1">
                <a:latin typeface="Times New Roman"/>
                <a:cs typeface="Times New Roman"/>
              </a:rPr>
              <a:t>temă</a:t>
            </a:r>
            <a:r>
              <a:rPr lang="en-US" sz="2200">
                <a:latin typeface="Times New Roman"/>
                <a:cs typeface="Times New Roman"/>
              </a:rPr>
              <a:t> (</a:t>
            </a:r>
            <a:r>
              <a:rPr lang="en-US" sz="2200" err="1">
                <a:latin typeface="Times New Roman"/>
                <a:cs typeface="Times New Roman"/>
              </a:rPr>
              <a:t>trebuie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să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aveți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cel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puțin</a:t>
            </a:r>
            <a:r>
              <a:rPr lang="en-US" sz="2200">
                <a:latin typeface="Times New Roman"/>
                <a:cs typeface="Times New Roman"/>
              </a:rPr>
              <a:t> o </a:t>
            </a:r>
            <a:r>
              <a:rPr lang="en-US" sz="2200" err="1">
                <a:latin typeface="Times New Roman"/>
                <a:cs typeface="Times New Roman"/>
              </a:rPr>
              <a:t>temă</a:t>
            </a:r>
            <a:r>
              <a:rPr lang="en-US" sz="2200">
                <a:latin typeface="Times New Roman"/>
                <a:cs typeface="Times New Roman"/>
              </a:rPr>
              <a:t> </a:t>
            </a:r>
            <a:r>
              <a:rPr lang="en-US" sz="2200" err="1">
                <a:latin typeface="Times New Roman"/>
                <a:cs typeface="Times New Roman"/>
              </a:rPr>
              <a:t>rezolvată</a:t>
            </a:r>
            <a:r>
              <a:rPr lang="en-US" sz="2200">
                <a:latin typeface="Times New Roman"/>
                <a:cs typeface="Times New Roman"/>
              </a:rPr>
              <a:t>) + </a:t>
            </a:r>
            <a:r>
              <a:rPr lang="en-US" sz="2200" err="1">
                <a:latin typeface="Times New Roman"/>
                <a:cs typeface="Times New Roman"/>
              </a:rPr>
              <a:t>bonusul</a:t>
            </a:r>
            <a:r>
              <a:rPr lang="en-US" sz="2200">
                <a:latin typeface="Times New Roman"/>
                <a:cs typeface="Times New Roman"/>
              </a:rPr>
              <a:t> de la curs.</a:t>
            </a:r>
          </a:p>
          <a:p>
            <a:pPr lvl="1"/>
            <a:r>
              <a:rPr lang="en-US" sz="2200">
                <a:latin typeface="Times New Roman"/>
                <a:cs typeface="Times New Roman"/>
              </a:rPr>
              <a:t>nota </a:t>
            </a:r>
            <a:r>
              <a:rPr lang="en-US" sz="2200">
                <a:solidFill>
                  <a:srgbClr val="E46C0A"/>
                </a:solidFill>
                <a:latin typeface="Times New Roman"/>
                <a:cs typeface="Times New Roman"/>
              </a:rPr>
              <a:t>N5 = L2 + max(T1,T2) + min(1, BC)</a:t>
            </a:r>
          </a:p>
          <a:p>
            <a:pPr marL="457200" lvl="1" indent="0">
              <a:buNone/>
            </a:pPr>
            <a:endParaRPr lang="en-US" sz="2200">
              <a:latin typeface="Times New Roman"/>
              <a:cs typeface="Times New Roman"/>
            </a:endParaRPr>
          </a:p>
          <a:p>
            <a:pPr marL="514350" indent="-457200"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cs typeface="Times New Roman"/>
              </a:rPr>
              <a:t>Nota </a:t>
            </a:r>
            <a:r>
              <a:rPr lang="en-US" sz="2200" err="1">
                <a:latin typeface="Times New Roman"/>
                <a:cs typeface="Times New Roman"/>
              </a:rPr>
              <a:t>finală</a:t>
            </a:r>
            <a:r>
              <a:rPr lang="en-US" sz="2200">
                <a:latin typeface="Times New Roman"/>
                <a:cs typeface="Times New Roman"/>
              </a:rPr>
              <a:t> = min(10, max(</a:t>
            </a:r>
            <a:r>
              <a:rPr lang="en-US" sz="2200">
                <a:solidFill>
                  <a:srgbClr val="2BEDFF"/>
                </a:solidFill>
                <a:latin typeface="Times New Roman"/>
                <a:cs typeface="Times New Roman"/>
              </a:rPr>
              <a:t>N4</a:t>
            </a:r>
            <a:r>
              <a:rPr lang="en-US" sz="2200">
                <a:latin typeface="Times New Roman"/>
                <a:cs typeface="Times New Roman"/>
              </a:rPr>
              <a:t>, </a:t>
            </a:r>
            <a:r>
              <a:rPr lang="en-US" sz="2200">
                <a:solidFill>
                  <a:srgbClr val="E46C0A"/>
                </a:solidFill>
                <a:latin typeface="Times New Roman"/>
                <a:cs typeface="Times New Roman"/>
              </a:rPr>
              <a:t>N5</a:t>
            </a:r>
            <a:r>
              <a:rPr lang="en-US" sz="2200">
                <a:latin typeface="Times New Roman"/>
                <a:cs typeface="Times New Roman"/>
              </a:rPr>
              <a:t>))</a:t>
            </a:r>
          </a:p>
          <a:p>
            <a:pPr lvl="1"/>
            <a:endParaRPr lang="en-US" sz="2200">
              <a:latin typeface="Times New Roman"/>
              <a:cs typeface="Times New Roman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43" y="38798"/>
            <a:ext cx="9111657" cy="1143000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Times New Roman"/>
                <a:cs typeface="Times New Roman"/>
              </a:rPr>
              <a:t>Restanță</a:t>
            </a:r>
            <a:r>
              <a:rPr lang="en-US">
                <a:latin typeface="Times New Roman"/>
                <a:cs typeface="Times New Roman"/>
              </a:rPr>
              <a:t> + </a:t>
            </a:r>
            <a:r>
              <a:rPr lang="en-US" err="1">
                <a:latin typeface="Times New Roman"/>
                <a:cs typeface="Times New Roman"/>
              </a:rPr>
              <a:t>reexaminare</a:t>
            </a:r>
            <a:r>
              <a:rPr lang="en-US">
                <a:latin typeface="Times New Roman"/>
                <a:cs typeface="Times New Roman"/>
              </a:rPr>
              <a:t> + </a:t>
            </a:r>
            <a:r>
              <a:rPr lang="en-US" err="1">
                <a:latin typeface="Times New Roman"/>
                <a:cs typeface="Times New Roman"/>
              </a:rPr>
              <a:t>mărire</a:t>
            </a:r>
            <a:r>
              <a:rPr lang="en-US">
                <a:latin typeface="Times New Roman"/>
                <a:cs typeface="Times New Roman"/>
              </a:rPr>
              <a:t> - </a:t>
            </a:r>
            <a:r>
              <a:rPr lang="en-US" err="1">
                <a:latin typeface="Times New Roman"/>
                <a:cs typeface="Times New Roman"/>
              </a:rPr>
              <a:t>evaluare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6772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11658" cy="5257042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290ADD"/>
              </a:solidFill>
            </a:endParaRPr>
          </a:p>
          <a:p>
            <a:r>
              <a:rPr lang="en-US" sz="2400">
                <a:latin typeface="Times New Roman"/>
                <a:cs typeface="Times New Roman"/>
              </a:rPr>
              <a:t>nu </a:t>
            </a:r>
            <a:r>
              <a:rPr lang="en-US" sz="2400" err="1">
                <a:latin typeface="Times New Roman"/>
                <a:cs typeface="Times New Roman"/>
              </a:rPr>
              <a:t>ținem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cont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niciun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punctaj</a:t>
            </a:r>
            <a:r>
              <a:rPr lang="en-US" sz="2400">
                <a:latin typeface="Times New Roman"/>
                <a:cs typeface="Times New Roman"/>
              </a:rPr>
              <a:t> din </a:t>
            </a:r>
            <a:r>
              <a:rPr lang="en-US" sz="2400" err="1">
                <a:latin typeface="Times New Roman"/>
                <a:cs typeface="Times New Roman"/>
              </a:rPr>
              <a:t>anul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curent</a:t>
            </a:r>
            <a:r>
              <a:rPr lang="en-US" sz="2400">
                <a:latin typeface="Times New Roman"/>
                <a:cs typeface="Times New Roman"/>
              </a:rPr>
              <a:t> 2024/2025.</a:t>
            </a:r>
            <a:endParaRPr lang="en-US" sz="24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43" y="38798"/>
            <a:ext cx="9111657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Restanță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pentru</a:t>
            </a:r>
            <a:r>
              <a:rPr lang="en-US">
                <a:latin typeface="Times New Roman"/>
                <a:cs typeface="Times New Roman"/>
              </a:rPr>
              <a:t> 2025/2026</a:t>
            </a:r>
          </a:p>
        </p:txBody>
      </p:sp>
    </p:spTree>
    <p:extLst>
      <p:ext uri="{BB962C8B-B14F-4D97-AF65-F5344CB8AC3E}">
        <p14:creationId xmlns:p14="http://schemas.microsoft.com/office/powerpoint/2010/main" val="261185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11658" cy="6087726"/>
          </a:xfrm>
        </p:spPr>
        <p:txBody>
          <a:bodyPr>
            <a:normAutofit/>
          </a:bodyPr>
          <a:lstStyle/>
          <a:p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orice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notă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x &lt; 5 se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rotunjește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la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partea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sa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întreagă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[x]</a:t>
            </a:r>
          </a:p>
          <a:p>
            <a:pPr lvl="1"/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nota 4.99 se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rotunjește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la nota 4;</a:t>
            </a:r>
          </a:p>
          <a:p>
            <a:pPr lvl="1"/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nota 3.4 se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rotunjește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la nota 3.</a:t>
            </a:r>
          </a:p>
          <a:p>
            <a:pPr lvl="1"/>
            <a:endParaRPr lang="en-US" sz="2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pentru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orice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notă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x ≥ 5:</a:t>
            </a:r>
          </a:p>
          <a:p>
            <a:pPr lvl="1"/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dacă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partea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fractionară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{x} ≥ 0.5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atunci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rotunjim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la [x] + 1</a:t>
            </a:r>
          </a:p>
          <a:p>
            <a:pPr lvl="2"/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nota 9.5 se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rotunjește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la nota 10;</a:t>
            </a:r>
          </a:p>
          <a:p>
            <a:pPr marL="914400" lvl="2" indent="0">
              <a:buNone/>
            </a:pPr>
            <a:endParaRPr lang="en-US" sz="22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/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dacă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partea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fractionară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{x} &lt; 0.5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atunci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Times New Roman"/>
                <a:cs typeface="Times New Roman"/>
              </a:rPr>
              <a:t>rotunjim</a:t>
            </a:r>
            <a:r>
              <a:rPr lang="en-US" sz="2600">
                <a:solidFill>
                  <a:srgbClr val="000000"/>
                </a:solidFill>
                <a:latin typeface="Times New Roman"/>
                <a:cs typeface="Times New Roman"/>
              </a:rPr>
              <a:t> la [x]</a:t>
            </a:r>
          </a:p>
          <a:p>
            <a:pPr lvl="2"/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nota 9.45 se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rotunjește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la nota 9;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43" y="38798"/>
            <a:ext cx="9111657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Rotunjirea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notelor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obținute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700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93850" cy="5743050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290ADD"/>
              </a:solidFill>
            </a:endParaRPr>
          </a:p>
          <a:p>
            <a:r>
              <a:rPr lang="en-US" sz="2400" err="1">
                <a:latin typeface="Times New Roman"/>
                <a:cs typeface="Times New Roman"/>
              </a:rPr>
              <a:t>puteți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acumula</a:t>
            </a:r>
            <a:r>
              <a:rPr lang="en-US" sz="2400">
                <a:latin typeface="Times New Roman"/>
                <a:cs typeface="Times New Roman"/>
              </a:rPr>
              <a:t> maxim 1 </a:t>
            </a:r>
            <a:r>
              <a:rPr lang="en-US" sz="2400" err="1">
                <a:latin typeface="Times New Roman"/>
                <a:cs typeface="Times New Roman"/>
              </a:rPr>
              <a:t>punct</a:t>
            </a:r>
            <a:r>
              <a:rPr lang="en-US" sz="2400">
                <a:latin typeface="Times New Roman"/>
                <a:cs typeface="Times New Roman"/>
              </a:rPr>
              <a:t> bonus de la curs + </a:t>
            </a:r>
            <a:r>
              <a:rPr lang="en-US" sz="2400" err="1">
                <a:latin typeface="Times New Roman"/>
                <a:cs typeface="Times New Roman"/>
              </a:rPr>
              <a:t>laborator</a:t>
            </a:r>
            <a:r>
              <a:rPr lang="en-US" sz="2400">
                <a:latin typeface="Times New Roman"/>
                <a:cs typeface="Times New Roman"/>
              </a:rPr>
              <a:t>;</a:t>
            </a:r>
          </a:p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bonus de la </a:t>
            </a:r>
            <a:r>
              <a:rPr lang="en-US" sz="2400" err="1">
                <a:latin typeface="Times New Roman"/>
                <a:cs typeface="Times New Roman"/>
              </a:rPr>
              <a:t>laborator</a:t>
            </a:r>
            <a:r>
              <a:rPr lang="en-US" sz="2400">
                <a:latin typeface="Times New Roman"/>
                <a:cs typeface="Times New Roman"/>
              </a:rPr>
              <a:t> = 0,05p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fiecare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prezență</a:t>
            </a:r>
            <a:r>
              <a:rPr lang="en-US" sz="2400">
                <a:latin typeface="Times New Roman"/>
                <a:cs typeface="Times New Roman"/>
              </a:rPr>
              <a:t> la </a:t>
            </a:r>
            <a:r>
              <a:rPr lang="en-US" sz="2400" err="1">
                <a:latin typeface="Times New Roman"/>
                <a:cs typeface="Times New Roman"/>
              </a:rPr>
              <a:t>laborator</a:t>
            </a:r>
            <a:r>
              <a:rPr lang="en-US" sz="2400">
                <a:latin typeface="Times New Roman"/>
                <a:cs typeface="Times New Roman"/>
              </a:rPr>
              <a:t> (maxim o </a:t>
            </a:r>
            <a:r>
              <a:rPr lang="en-US" sz="2400" err="1">
                <a:latin typeface="Times New Roman"/>
                <a:cs typeface="Times New Roman"/>
              </a:rPr>
              <a:t>prezență</a:t>
            </a:r>
            <a:r>
              <a:rPr lang="en-US" sz="2400">
                <a:latin typeface="Times New Roman"/>
                <a:cs typeface="Times New Roman"/>
              </a:rPr>
              <a:t> pe </a:t>
            </a:r>
            <a:r>
              <a:rPr lang="en-US" sz="2400" err="1">
                <a:latin typeface="Times New Roman"/>
                <a:cs typeface="Times New Roman"/>
              </a:rPr>
              <a:t>săptămână</a:t>
            </a:r>
            <a:r>
              <a:rPr lang="en-US" sz="2400">
                <a:latin typeface="Times New Roman"/>
                <a:cs typeface="Times New Roman"/>
              </a:rPr>
              <a:t>);</a:t>
            </a:r>
          </a:p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 err="1">
                <a:latin typeface="Times New Roman"/>
                <a:cs typeface="Times New Roman"/>
              </a:rPr>
              <a:t>bonusul</a:t>
            </a:r>
            <a:r>
              <a:rPr lang="en-US" sz="2400">
                <a:latin typeface="Times New Roman"/>
                <a:cs typeface="Times New Roman"/>
              </a:rPr>
              <a:t> de la curs: 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la </a:t>
            </a:r>
            <a:r>
              <a:rPr lang="en-US" sz="2000" err="1">
                <a:latin typeface="Times New Roman"/>
                <a:cs typeface="Times New Roman"/>
              </a:rPr>
              <a:t>sfârșitul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fiecărui</a:t>
            </a:r>
            <a:r>
              <a:rPr lang="en-US" sz="2000">
                <a:latin typeface="Times New Roman"/>
                <a:cs typeface="Times New Roman"/>
              </a:rPr>
              <a:t> curs </a:t>
            </a:r>
            <a:r>
              <a:rPr lang="en-US" sz="2000" err="1">
                <a:latin typeface="Times New Roman"/>
                <a:cs typeface="Times New Roman"/>
              </a:rPr>
              <a:t>veți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primi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întrebări</a:t>
            </a:r>
            <a:r>
              <a:rPr lang="en-US" sz="2000">
                <a:latin typeface="Times New Roman"/>
                <a:cs typeface="Times New Roman"/>
              </a:rPr>
              <a:t> din </a:t>
            </a:r>
            <a:r>
              <a:rPr lang="en-US" sz="2000" err="1">
                <a:latin typeface="Times New Roman"/>
                <a:cs typeface="Times New Roman"/>
              </a:rPr>
              <a:t>materia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predată</a:t>
            </a:r>
            <a:r>
              <a:rPr lang="en-US" sz="2000">
                <a:latin typeface="Times New Roman"/>
                <a:cs typeface="Times New Roman"/>
              </a:rPr>
              <a:t> la </a:t>
            </a:r>
            <a:r>
              <a:rPr lang="en-US" sz="2000" err="1">
                <a:latin typeface="Times New Roman"/>
                <a:cs typeface="Times New Roman"/>
              </a:rPr>
              <a:t>acel</a:t>
            </a:r>
            <a:r>
              <a:rPr lang="en-US" sz="2000">
                <a:latin typeface="Times New Roman"/>
                <a:cs typeface="Times New Roman"/>
              </a:rPr>
              <a:t> curs;</a:t>
            </a:r>
          </a:p>
          <a:p>
            <a:pPr lvl="1"/>
            <a:r>
              <a:rPr lang="en-US" sz="2000" err="1">
                <a:latin typeface="Times New Roman"/>
                <a:cs typeface="Times New Roman"/>
              </a:rPr>
              <a:t>vom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folosi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platforma</a:t>
            </a:r>
            <a:r>
              <a:rPr lang="en-US" sz="2000">
                <a:latin typeface="Times New Roman"/>
                <a:cs typeface="Times New Roman"/>
              </a:rPr>
              <a:t> Kahoot! </a:t>
            </a:r>
          </a:p>
          <a:p>
            <a:pPr lvl="1"/>
            <a:r>
              <a:rPr lang="en-US" sz="2000" err="1">
                <a:latin typeface="Times New Roman"/>
                <a:cs typeface="Times New Roman"/>
              </a:rPr>
              <a:t>număr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întrebări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flexibil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în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funcție</a:t>
            </a:r>
            <a:r>
              <a:rPr lang="en-US" sz="2000">
                <a:latin typeface="Times New Roman"/>
                <a:cs typeface="Times New Roman"/>
              </a:rPr>
              <a:t> de </a:t>
            </a:r>
            <a:r>
              <a:rPr lang="en-US" sz="2000" err="1">
                <a:latin typeface="Times New Roman"/>
                <a:cs typeface="Times New Roman"/>
              </a:rPr>
              <a:t>fiecare</a:t>
            </a:r>
            <a:r>
              <a:rPr lang="en-US" sz="2000">
                <a:latin typeface="Times New Roman"/>
                <a:cs typeface="Times New Roman"/>
              </a:rPr>
              <a:t> curs;</a:t>
            </a:r>
          </a:p>
          <a:p>
            <a:pPr lvl="1"/>
            <a:r>
              <a:rPr lang="en-US" sz="2000" err="1">
                <a:latin typeface="Times New Roman"/>
                <a:cs typeface="Times New Roman"/>
              </a:rPr>
              <a:t>primiți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puncte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dacă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răspundeți</a:t>
            </a:r>
            <a:r>
              <a:rPr lang="en-US" sz="2000">
                <a:latin typeface="Times New Roman"/>
                <a:cs typeface="Times New Roman"/>
              </a:rPr>
              <a:t> correct </a:t>
            </a:r>
            <a:r>
              <a:rPr lang="en-US" sz="2000" err="1">
                <a:latin typeface="Times New Roman"/>
                <a:cs typeface="Times New Roman"/>
              </a:rPr>
              <a:t>și</a:t>
            </a:r>
            <a:r>
              <a:rPr lang="en-US" sz="2000">
                <a:latin typeface="Times New Roman"/>
                <a:cs typeface="Times New Roman"/>
              </a:rPr>
              <a:t> rapid;</a:t>
            </a:r>
          </a:p>
          <a:p>
            <a:pPr lvl="1"/>
            <a:r>
              <a:rPr lang="en-US" sz="2000" err="1">
                <a:latin typeface="Times New Roman"/>
                <a:cs typeface="Times New Roman"/>
              </a:rPr>
              <a:t>premiem</a:t>
            </a:r>
            <a:r>
              <a:rPr lang="en-US" sz="2000">
                <a:latin typeface="Times New Roman"/>
                <a:cs typeface="Times New Roman"/>
              </a:rPr>
              <a:t> la </a:t>
            </a:r>
            <a:r>
              <a:rPr lang="en-US" sz="2000" err="1">
                <a:latin typeface="Times New Roman"/>
                <a:cs typeface="Times New Roman"/>
              </a:rPr>
              <a:t>fiecare</a:t>
            </a:r>
            <a:r>
              <a:rPr lang="en-US" sz="2000">
                <a:latin typeface="Times New Roman"/>
                <a:cs typeface="Times New Roman"/>
              </a:rPr>
              <a:t> curs </a:t>
            </a:r>
            <a:r>
              <a:rPr lang="en-US" sz="2000" err="1">
                <a:latin typeface="Times New Roman"/>
                <a:cs typeface="Times New Roman"/>
              </a:rPr>
              <a:t>primii</a:t>
            </a:r>
            <a:r>
              <a:rPr lang="en-US" sz="2000">
                <a:latin typeface="Times New Roman"/>
                <a:cs typeface="Times New Roman"/>
              </a:rPr>
              <a:t> 12 </a:t>
            </a:r>
            <a:r>
              <a:rPr lang="en-US" sz="2000" err="1">
                <a:latin typeface="Times New Roman"/>
                <a:cs typeface="Times New Roman"/>
              </a:rPr>
              <a:t>studenți</a:t>
            </a:r>
            <a:r>
              <a:rPr lang="en-US" sz="2000">
                <a:latin typeface="Times New Roman"/>
                <a:cs typeface="Times New Roman"/>
              </a:rPr>
              <a:t> din </a:t>
            </a:r>
            <a:r>
              <a:rPr lang="en-US" sz="2000" err="1">
                <a:latin typeface="Times New Roman"/>
                <a:cs typeface="Times New Roman"/>
              </a:rPr>
              <a:t>clasamentul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asociat</a:t>
            </a:r>
            <a:r>
              <a:rPr lang="en-US" sz="2000">
                <a:latin typeface="Times New Roman"/>
                <a:cs typeface="Times New Roman"/>
              </a:rPr>
              <a:t> : </a:t>
            </a:r>
            <a:r>
              <a:rPr lang="en-US" sz="2000" err="1">
                <a:latin typeface="Times New Roman"/>
                <a:cs typeface="Times New Roman"/>
              </a:rPr>
              <a:t>primii</a:t>
            </a:r>
            <a:r>
              <a:rPr lang="en-US" sz="2000">
                <a:latin typeface="Times New Roman"/>
                <a:cs typeface="Times New Roman"/>
              </a:rPr>
              <a:t> 3 </a:t>
            </a:r>
            <a:r>
              <a:rPr lang="en-US" sz="2000" err="1">
                <a:latin typeface="Times New Roman"/>
                <a:cs typeface="Times New Roman"/>
              </a:rPr>
              <a:t>studenți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iau</a:t>
            </a:r>
            <a:r>
              <a:rPr lang="en-US" sz="2000">
                <a:latin typeface="Times New Roman"/>
                <a:cs typeface="Times New Roman"/>
              </a:rPr>
              <a:t> 0.2p, </a:t>
            </a:r>
            <a:r>
              <a:rPr lang="en-US" sz="2000" err="1">
                <a:latin typeface="Times New Roman"/>
                <a:cs typeface="Times New Roman"/>
              </a:rPr>
              <a:t>următorii</a:t>
            </a:r>
            <a:r>
              <a:rPr lang="en-US" sz="2000">
                <a:latin typeface="Times New Roman"/>
                <a:cs typeface="Times New Roman"/>
              </a:rPr>
              <a:t> 3 </a:t>
            </a:r>
            <a:r>
              <a:rPr lang="en-US" sz="2000" err="1">
                <a:latin typeface="Times New Roman"/>
                <a:cs typeface="Times New Roman"/>
              </a:rPr>
              <a:t>studenți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iau</a:t>
            </a:r>
            <a:r>
              <a:rPr lang="en-US" sz="2000">
                <a:latin typeface="Times New Roman"/>
                <a:cs typeface="Times New Roman"/>
              </a:rPr>
              <a:t> 0.15p, </a:t>
            </a:r>
            <a:r>
              <a:rPr lang="en-US" sz="2000" err="1">
                <a:latin typeface="Times New Roman"/>
                <a:cs typeface="Times New Roman"/>
              </a:rPr>
              <a:t>următorii</a:t>
            </a:r>
            <a:r>
              <a:rPr lang="en-US" sz="2000">
                <a:latin typeface="Times New Roman"/>
                <a:cs typeface="Times New Roman"/>
              </a:rPr>
              <a:t> 3 </a:t>
            </a:r>
            <a:r>
              <a:rPr lang="en-US" sz="2000" err="1">
                <a:latin typeface="Times New Roman"/>
                <a:cs typeface="Times New Roman"/>
              </a:rPr>
              <a:t>studenți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iau</a:t>
            </a:r>
            <a:r>
              <a:rPr lang="en-US" sz="2000">
                <a:latin typeface="Times New Roman"/>
                <a:cs typeface="Times New Roman"/>
              </a:rPr>
              <a:t> 0.1p, </a:t>
            </a:r>
            <a:r>
              <a:rPr lang="en-US" sz="2000" err="1">
                <a:latin typeface="Times New Roman"/>
                <a:cs typeface="Times New Roman"/>
              </a:rPr>
              <a:t>următorii</a:t>
            </a:r>
            <a:r>
              <a:rPr lang="en-US" sz="2000">
                <a:latin typeface="Times New Roman"/>
                <a:cs typeface="Times New Roman"/>
              </a:rPr>
              <a:t> 3 </a:t>
            </a:r>
            <a:r>
              <a:rPr lang="en-US" sz="2000" err="1">
                <a:latin typeface="Times New Roman"/>
                <a:cs typeface="Times New Roman"/>
              </a:rPr>
              <a:t>studenți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iau</a:t>
            </a:r>
            <a:r>
              <a:rPr lang="en-US" sz="2000">
                <a:latin typeface="Times New Roman"/>
                <a:cs typeface="Times New Roman"/>
              </a:rPr>
              <a:t> 0.05p ;</a:t>
            </a:r>
            <a:endParaRPr lang="en-US" sz="20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43" y="38798"/>
            <a:ext cx="9111657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Bonusul</a:t>
            </a:r>
            <a:r>
              <a:rPr lang="en-US">
                <a:latin typeface="Times New Roman"/>
                <a:cs typeface="Times New Roman"/>
              </a:rPr>
              <a:t> de la curs + </a:t>
            </a:r>
            <a:r>
              <a:rPr lang="en-US" err="1">
                <a:latin typeface="Times New Roman"/>
                <a:cs typeface="Times New Roman"/>
              </a:rPr>
              <a:t>laborator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02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24EF-3233-1D84-2E60-C0D7854D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7C62-FD3C-D6C3-B02E-6490A1C8E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7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43" y="38798"/>
            <a:ext cx="91116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Times New Roman"/>
                <a:cs typeface="Times New Roman"/>
              </a:rPr>
              <a:t>Kahoot</a:t>
            </a:r>
            <a:r>
              <a:rPr lang="en-US">
                <a:latin typeface="Times New Roman"/>
                <a:cs typeface="Times New Roman"/>
              </a:rPr>
              <a:t> -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11658" cy="5257042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290ADD"/>
              </a:solidFill>
            </a:endParaRPr>
          </a:p>
          <a:p>
            <a:r>
              <a:rPr lang="en-US" sz="2400" err="1">
                <a:latin typeface="Times New Roman"/>
                <a:cs typeface="Times New Roman"/>
              </a:rPr>
              <a:t>intrați</a:t>
            </a:r>
            <a:r>
              <a:rPr lang="en-US" sz="2400">
                <a:latin typeface="Times New Roman"/>
                <a:cs typeface="Times New Roman"/>
              </a:rPr>
              <a:t> de pe </a:t>
            </a:r>
            <a:r>
              <a:rPr lang="en-US" sz="2400" err="1">
                <a:latin typeface="Times New Roman"/>
                <a:cs typeface="Times New Roman"/>
              </a:rPr>
              <a:t>telefon</a:t>
            </a:r>
            <a:r>
              <a:rPr lang="en-US" sz="2400">
                <a:latin typeface="Times New Roman"/>
                <a:cs typeface="Times New Roman"/>
              </a:rPr>
              <a:t>/laptop pe site-</a:t>
            </a:r>
            <a:r>
              <a:rPr lang="en-US" sz="2400" err="1">
                <a:latin typeface="Times New Roman"/>
                <a:cs typeface="Times New Roman"/>
              </a:rPr>
              <a:t>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>
                <a:latin typeface="Times New Roman"/>
                <a:cs typeface="Times New Roman"/>
                <a:hlinkClick r:id="rId2"/>
              </a:rPr>
              <a:t>www.kahoot.com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și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selectați</a:t>
            </a:r>
            <a:r>
              <a:rPr lang="en-US" sz="2400">
                <a:latin typeface="Times New Roman"/>
                <a:cs typeface="Times New Roman"/>
              </a:rPr>
              <a:t> play</a:t>
            </a:r>
          </a:p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 err="1">
                <a:latin typeface="Times New Roman"/>
                <a:cs typeface="Times New Roman"/>
              </a:rPr>
              <a:t>introduceți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codul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dat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noi</a:t>
            </a:r>
            <a:endParaRPr lang="en-US" sz="2400">
              <a:latin typeface="Times New Roman"/>
              <a:cs typeface="Times New Roman"/>
            </a:endParaRPr>
          </a:p>
          <a:p>
            <a:endParaRPr lang="en-US" sz="2400">
              <a:solidFill>
                <a:srgbClr val="290ADD"/>
              </a:solidFill>
              <a:latin typeface="Times New Roman"/>
              <a:cs typeface="Times New Roman"/>
            </a:endParaRPr>
          </a:p>
          <a:p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vă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alegeți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 un username, ideal </a:t>
            </a:r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nume.prenume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 (</a:t>
            </a:r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alexe.bogdan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  <a:p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citiți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întrebarea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răspundeți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pe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telefon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/laptop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selectând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răspunsul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corect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</a:p>
          <a:p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facem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un test rapid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să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vedem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că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e </a:t>
            </a:r>
            <a:r>
              <a:rPr 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totul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 ok!</a:t>
            </a:r>
          </a:p>
          <a:p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1547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728"/>
            <a:ext cx="8686800" cy="54959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err="1">
                <a:latin typeface="Times New Roman"/>
                <a:cs typeface="Times New Roman"/>
              </a:rPr>
              <a:t>regulament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privind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activitatea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studenților</a:t>
            </a:r>
            <a:r>
              <a:rPr lang="en-US" sz="2600">
                <a:latin typeface="Times New Roman"/>
                <a:cs typeface="Times New Roman"/>
              </a:rPr>
              <a:t> la UB: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/>
                <a:cs typeface="Times New Roman"/>
                <a:hlinkClick r:id="rId2"/>
              </a:rPr>
              <a:t>https://unibuc.ro/wp-content/uploads/2019/10/Regulament-privind-activitatea-profesional%C4%83-a-studentilor-modificat-2019.pdf</a:t>
            </a: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600" err="1">
                <a:latin typeface="Times New Roman"/>
                <a:cs typeface="Times New Roman"/>
              </a:rPr>
              <a:t>regulament</a:t>
            </a:r>
            <a:r>
              <a:rPr lang="en-US" sz="2600">
                <a:latin typeface="Times New Roman"/>
                <a:cs typeface="Times New Roman"/>
              </a:rPr>
              <a:t> de </a:t>
            </a:r>
            <a:r>
              <a:rPr lang="en-US" sz="2600" err="1">
                <a:latin typeface="Times New Roman"/>
                <a:cs typeface="Times New Roman"/>
              </a:rPr>
              <a:t>etică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și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profesionalism</a:t>
            </a:r>
            <a:r>
              <a:rPr lang="en-US" sz="2600">
                <a:latin typeface="Times New Roman"/>
                <a:cs typeface="Times New Roman"/>
              </a:rPr>
              <a:t> la FMI: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/>
                <a:cs typeface="Times New Roman"/>
                <a:hlinkClick r:id="rId3"/>
              </a:rPr>
              <a:t>http://old.fmi.unibuc.ro/ro/pdf/2015/consiliu/Regulament_etica_FMI.pdf</a:t>
            </a:r>
            <a:endParaRPr lang="en-US" sz="200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600">
                <a:solidFill>
                  <a:srgbClr val="FF0000"/>
                </a:solidFill>
                <a:latin typeface="Times New Roman"/>
                <a:cs typeface="Times New Roman"/>
              </a:rPr>
              <a:t>3 </a:t>
            </a:r>
            <a:r>
              <a:rPr lang="en-US" sz="2600" err="1">
                <a:solidFill>
                  <a:srgbClr val="FF0000"/>
                </a:solidFill>
                <a:latin typeface="Times New Roman"/>
                <a:cs typeface="Times New Roman"/>
              </a:rPr>
              <a:t>incidente</a:t>
            </a:r>
            <a:r>
              <a:rPr lang="en-US" sz="26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Times New Roman"/>
                <a:cs typeface="Times New Roman"/>
              </a:rPr>
              <a:t>minore</a:t>
            </a:r>
            <a:r>
              <a:rPr lang="en-US" sz="2600">
                <a:solidFill>
                  <a:srgbClr val="FF0000"/>
                </a:solidFill>
                <a:latin typeface="Times New Roman"/>
                <a:cs typeface="Times New Roman"/>
              </a:rPr>
              <a:t> = un incident major = </a:t>
            </a:r>
            <a:r>
              <a:rPr lang="en-US" sz="2600" err="1">
                <a:solidFill>
                  <a:srgbClr val="FF0000"/>
                </a:solidFill>
                <a:latin typeface="Times New Roman"/>
                <a:cs typeface="Times New Roman"/>
              </a:rPr>
              <a:t>exmatriculare</a:t>
            </a:r>
            <a:endParaRPr lang="en-US" sz="26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Regulament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integritate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5-09-21 at 5.55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152337"/>
            <a:ext cx="8166100" cy="736600"/>
          </a:xfrm>
          <a:prstGeom prst="rect">
            <a:avLst/>
          </a:prstGeom>
        </p:spPr>
      </p:pic>
      <p:pic>
        <p:nvPicPr>
          <p:cNvPr id="6" name="Picture 5" descr="Screen shot 2015-09-21 at 5.55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10" y="5176454"/>
            <a:ext cx="6515100" cy="495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22420" y="4049829"/>
            <a:ext cx="1363957" cy="34495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85132" y="5062295"/>
            <a:ext cx="1363957" cy="34495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8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1600"/>
            <a:ext cx="8229600" cy="1386930"/>
          </a:xfrm>
        </p:spPr>
        <p:txBody>
          <a:bodyPr>
            <a:no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Ce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este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Vederea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Artificială</a:t>
            </a:r>
            <a:r>
              <a:rPr lang="en-US">
                <a:latin typeface="Times New Roman"/>
                <a:cs typeface="Times New Roman"/>
              </a:rPr>
              <a:t>?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(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engleză</a:t>
            </a:r>
            <a:r>
              <a:rPr lang="en-US">
                <a:latin typeface="Times New Roman"/>
                <a:cs typeface="Times New Roman"/>
              </a:rPr>
              <a:t>: Computer Vision)</a:t>
            </a:r>
          </a:p>
        </p:txBody>
      </p:sp>
    </p:spTree>
    <p:extLst>
      <p:ext uri="{BB962C8B-B14F-4D97-AF65-F5344CB8AC3E}">
        <p14:creationId xmlns:p14="http://schemas.microsoft.com/office/powerpoint/2010/main" val="129120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10756"/>
            <a:ext cx="8382000" cy="54380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>
              <a:buFontTx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0" indent="0"/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>
                <a:latin typeface="Times New Roman"/>
                <a:cs typeface="Times New Roman"/>
              </a:rPr>
              <a:t>	- un </a:t>
            </a:r>
            <a:r>
              <a:rPr lang="en-US" sz="2400" err="1">
                <a:latin typeface="Times New Roman"/>
                <a:cs typeface="Times New Roman"/>
              </a:rPr>
              <a:t>om</a:t>
            </a:r>
            <a:r>
              <a:rPr lang="en-US" sz="2400">
                <a:latin typeface="Times New Roman"/>
                <a:cs typeface="Times New Roman"/>
              </a:rPr>
              <a:t> nu </a:t>
            </a:r>
            <a:r>
              <a:rPr lang="en-US" sz="2400" err="1">
                <a:latin typeface="Times New Roman"/>
                <a:cs typeface="Times New Roman"/>
              </a:rPr>
              <a:t>poate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distinge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timpul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unei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conversații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scrise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dacă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interlocutorul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este</a:t>
            </a:r>
            <a:r>
              <a:rPr lang="en-US" sz="2400">
                <a:latin typeface="Times New Roman"/>
                <a:cs typeface="Times New Roman"/>
              </a:rPr>
              <a:t> calculator </a:t>
            </a:r>
            <a:r>
              <a:rPr lang="en-US" sz="2400" err="1">
                <a:latin typeface="Times New Roman"/>
                <a:cs typeface="Times New Roman"/>
              </a:rPr>
              <a:t>sau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om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Tx/>
              <a:buChar char="•"/>
            </a:pPr>
            <a:r>
              <a:rPr lang="en-US" sz="2400" err="1">
                <a:latin typeface="Times New Roman"/>
                <a:cs typeface="Times New Roman"/>
              </a:rPr>
              <a:t>Ce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abilități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trebui</a:t>
            </a:r>
            <a:r>
              <a:rPr lang="en-US" sz="2400">
                <a:latin typeface="Times New Roman"/>
                <a:cs typeface="Times New Roman"/>
              </a:rPr>
              <a:t> un calculator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aibă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a </a:t>
            </a:r>
            <a:r>
              <a:rPr lang="en-US" sz="2400" err="1">
                <a:latin typeface="Times New Roman"/>
                <a:cs typeface="Times New Roman"/>
              </a:rPr>
              <a:t>trece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testul</a:t>
            </a:r>
            <a:r>
              <a:rPr lang="en-US" sz="2400">
                <a:latin typeface="Times New Roman"/>
                <a:cs typeface="Times New Roman"/>
              </a:rPr>
              <a:t> Turing?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procesarea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limbajului</a:t>
            </a:r>
            <a:r>
              <a:rPr lang="en-US" sz="2400">
                <a:latin typeface="Times New Roman"/>
                <a:cs typeface="Times New Roman"/>
              </a:rPr>
              <a:t> natural (</a:t>
            </a:r>
            <a:r>
              <a:rPr lang="en-US" sz="2400" err="1">
                <a:latin typeface="Times New Roman"/>
                <a:cs typeface="Times New Roman"/>
              </a:rPr>
              <a:t>comunicare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reprezentarea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cunoștiințelor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stocare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informații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deducție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automată</a:t>
            </a:r>
            <a:r>
              <a:rPr lang="en-US" sz="2400">
                <a:latin typeface="Times New Roman"/>
                <a:cs typeface="Times New Roman"/>
              </a:rPr>
              <a:t> (a </a:t>
            </a:r>
            <a:r>
              <a:rPr lang="en-US" sz="2400" err="1">
                <a:latin typeface="Times New Roman"/>
                <a:cs typeface="Times New Roman"/>
              </a:rPr>
              <a:t>faptelor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cunoștiințelor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învățare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automată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detectare</a:t>
            </a:r>
            <a:r>
              <a:rPr lang="en-US" sz="2400">
                <a:latin typeface="Times New Roman"/>
                <a:cs typeface="Times New Roman"/>
              </a:rPr>
              <a:t> de pattern-</a:t>
            </a:r>
            <a:r>
              <a:rPr lang="en-US" sz="2400" err="1">
                <a:latin typeface="Times New Roman"/>
                <a:cs typeface="Times New Roman"/>
              </a:rPr>
              <a:t>uri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766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Testul</a:t>
            </a:r>
            <a:r>
              <a:rPr lang="en-US">
                <a:latin typeface="Times New Roman"/>
                <a:cs typeface="Times New Roman"/>
              </a:rPr>
              <a:t> Turing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752600" y="6428601"/>
            <a:ext cx="5551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A. Turing, </a:t>
            </a:r>
            <a:r>
              <a:rPr lang="en-US" b="0">
                <a:solidFill>
                  <a:schemeClr val="tx1"/>
                </a:solidFill>
                <a:hlinkClick r:id="rId3"/>
              </a:rPr>
              <a:t>Computing machinery and intelligence</a:t>
            </a:r>
            <a:r>
              <a:rPr lang="en-US" b="0">
                <a:solidFill>
                  <a:schemeClr val="tx1"/>
                </a:solidFill>
              </a:rPr>
              <a:t>, Mind 59, pp. 433-460, 1950</a:t>
            </a:r>
          </a:p>
        </p:txBody>
      </p:sp>
      <p:pic>
        <p:nvPicPr>
          <p:cNvPr id="5122" name="Picture 2" descr="http://upload.wikimedia.org/wikipedia/en/thumb/c/c8/Alan_Turing_photo.jpg/200px-Alan_Turing_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6002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56410" y="1396180"/>
            <a:ext cx="6268122" cy="1752600"/>
            <a:chOff x="74198" y="1295400"/>
            <a:chExt cx="6268122" cy="1752600"/>
          </a:xfrm>
        </p:grpSpPr>
        <p:pic>
          <p:nvPicPr>
            <p:cNvPr id="8196" name="Picture 4" descr="turi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68084" y="1295400"/>
              <a:ext cx="5056516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74198" y="1894642"/>
              <a:ext cx="239875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err="1"/>
                <a:t>Interogator</a:t>
              </a:r>
              <a:r>
                <a:rPr lang="en-US" b="1"/>
                <a:t> OM</a:t>
              </a:r>
            </a:p>
            <a:p>
              <a:pPr algn="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42456" y="1490852"/>
              <a:ext cx="59986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/>
                <a:t>OM</a:t>
              </a:r>
            </a:p>
            <a:p>
              <a:pPr algn="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3867" y="2293518"/>
              <a:ext cx="1432157" cy="6463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SISTEM IA</a:t>
              </a:r>
            </a:p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89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382000" cy="5257800"/>
          </a:xfrm>
        </p:spPr>
        <p:txBody>
          <a:bodyPr/>
          <a:lstStyle/>
          <a:p>
            <a:r>
              <a:rPr lang="en-US" sz="2400">
                <a:latin typeface="Times New Roman"/>
                <a:cs typeface="Times New Roman"/>
              </a:rPr>
              <a:t>Turing a </a:t>
            </a:r>
            <a:r>
              <a:rPr lang="en-US" sz="2400" err="1">
                <a:latin typeface="Times New Roman"/>
                <a:cs typeface="Times New Roman"/>
              </a:rPr>
              <a:t>prezis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până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anul</a:t>
            </a:r>
            <a:r>
              <a:rPr lang="en-US" sz="2400">
                <a:latin typeface="Times New Roman"/>
                <a:cs typeface="Times New Roman"/>
              </a:rPr>
              <a:t> 2000, un </a:t>
            </a:r>
            <a:r>
              <a:rPr lang="en-US" sz="2400" err="1">
                <a:latin typeface="Times New Roman"/>
                <a:cs typeface="Times New Roman"/>
              </a:rPr>
              <a:t>sistem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informatic</a:t>
            </a:r>
            <a:r>
              <a:rPr lang="en-US" sz="2400">
                <a:latin typeface="Times New Roman"/>
                <a:cs typeface="Times New Roman"/>
              </a:rPr>
              <a:t> IA </a:t>
            </a:r>
            <a:r>
              <a:rPr lang="en-US" sz="2400" err="1">
                <a:latin typeface="Times New Roman"/>
                <a:cs typeface="Times New Roman"/>
              </a:rPr>
              <a:t>va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putea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păcălească</a:t>
            </a:r>
            <a:r>
              <a:rPr lang="en-US" sz="2400">
                <a:latin typeface="Times New Roman"/>
                <a:cs typeface="Times New Roman"/>
              </a:rPr>
              <a:t> 30% din </a:t>
            </a:r>
            <a:r>
              <a:rPr lang="en-US" sz="2400" err="1">
                <a:latin typeface="Times New Roman"/>
                <a:cs typeface="Times New Roman"/>
              </a:rPr>
              <a:t>interogatori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5 minute</a:t>
            </a:r>
          </a:p>
          <a:p>
            <a:r>
              <a:rPr lang="en-US" sz="2400">
                <a:latin typeface="Times New Roman"/>
                <a:cs typeface="Times New Roman"/>
              </a:rPr>
              <a:t>Premiul Loebner</a:t>
            </a:r>
          </a:p>
          <a:p>
            <a:pPr lvl="1"/>
            <a:r>
              <a:rPr lang="en-US" sz="2400">
                <a:latin typeface="Times New Roman"/>
                <a:cs typeface="Times New Roman"/>
              </a:rPr>
              <a:t>2008: 12 </a:t>
            </a:r>
            <a:r>
              <a:rPr lang="en-US" sz="2400" err="1">
                <a:latin typeface="Times New Roman"/>
                <a:cs typeface="Times New Roman"/>
              </a:rPr>
              <a:t>interogatori</a:t>
            </a:r>
            <a:r>
              <a:rPr lang="en-US" sz="2400">
                <a:latin typeface="Times New Roman"/>
                <a:cs typeface="Times New Roman"/>
              </a:rPr>
              <a:t> – 5 minute </a:t>
            </a:r>
            <a:r>
              <a:rPr lang="en-US" sz="2400" err="1">
                <a:latin typeface="Times New Roman"/>
                <a:cs typeface="Times New Roman"/>
              </a:rPr>
              <a:t>pentru</a:t>
            </a:r>
            <a:r>
              <a:rPr lang="en-US" sz="2400">
                <a:latin typeface="Times New Roman"/>
                <a:cs typeface="Times New Roman"/>
              </a:rPr>
              <a:t> a conversa </a:t>
            </a:r>
            <a:r>
              <a:rPr lang="en-US" sz="2400" err="1">
                <a:latin typeface="Times New Roman"/>
                <a:cs typeface="Times New Roman"/>
              </a:rPr>
              <a:t>simultan</a:t>
            </a:r>
            <a:r>
              <a:rPr lang="en-US" sz="2400">
                <a:latin typeface="Times New Roman"/>
                <a:cs typeface="Times New Roman"/>
              </a:rPr>
              <a:t> cu 2 </a:t>
            </a:r>
            <a:r>
              <a:rPr lang="en-US" sz="2400" err="1">
                <a:latin typeface="Times New Roman"/>
                <a:cs typeface="Times New Roman"/>
              </a:rPr>
              <a:t>entități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diferite</a:t>
            </a:r>
            <a:r>
              <a:rPr lang="en-US" sz="2400">
                <a:latin typeface="Times New Roman"/>
                <a:cs typeface="Times New Roman"/>
              </a:rPr>
              <a:t> (om </a:t>
            </a:r>
            <a:r>
              <a:rPr lang="en-US" sz="2400" err="1">
                <a:latin typeface="Times New Roman"/>
                <a:cs typeface="Times New Roman"/>
              </a:rPr>
              <a:t>sau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sistem</a:t>
            </a:r>
            <a:r>
              <a:rPr lang="en-US" sz="2400">
                <a:latin typeface="Times New Roman"/>
                <a:cs typeface="Times New Roman"/>
              </a:rPr>
              <a:t> AI). </a:t>
            </a:r>
            <a:r>
              <a:rPr lang="en-US" sz="2400" err="1">
                <a:latin typeface="Times New Roman"/>
                <a:cs typeface="Times New Roman"/>
              </a:rPr>
              <a:t>Câștigătorul</a:t>
            </a:r>
            <a:r>
              <a:rPr lang="en-US" sz="2400">
                <a:latin typeface="Times New Roman"/>
                <a:cs typeface="Times New Roman"/>
              </a:rPr>
              <a:t>, </a:t>
            </a:r>
            <a:r>
              <a:rPr lang="en-US" sz="2400" err="1">
                <a:latin typeface="Times New Roman"/>
                <a:cs typeface="Times New Roman"/>
              </a:rPr>
              <a:t>Elbot</a:t>
            </a:r>
            <a:r>
              <a:rPr lang="en-US" sz="2400">
                <a:latin typeface="Times New Roman"/>
                <a:cs typeface="Times New Roman"/>
              </a:rPr>
              <a:t>, a </a:t>
            </a:r>
            <a:r>
              <a:rPr lang="en-US" sz="2400" err="1">
                <a:latin typeface="Times New Roman"/>
                <a:cs typeface="Times New Roman"/>
              </a:rPr>
              <a:t>reușit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păcăleacă</a:t>
            </a:r>
            <a:r>
              <a:rPr lang="en-US" sz="2400">
                <a:latin typeface="Times New Roman"/>
                <a:cs typeface="Times New Roman"/>
              </a:rPr>
              <a:t> 3 din 12 </a:t>
            </a:r>
            <a:r>
              <a:rPr lang="en-US" sz="2400" err="1">
                <a:latin typeface="Times New Roman"/>
                <a:cs typeface="Times New Roman"/>
              </a:rPr>
              <a:t>interogatori</a:t>
            </a:r>
            <a:r>
              <a:rPr lang="en-US" sz="240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2922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Testul</a:t>
            </a:r>
            <a:r>
              <a:rPr lang="en-US">
                <a:latin typeface="Times New Roman"/>
                <a:cs typeface="Times New Roman"/>
              </a:rPr>
              <a:t> Turing</a:t>
            </a:r>
          </a:p>
        </p:txBody>
      </p:sp>
      <p:pic>
        <p:nvPicPr>
          <p:cNvPr id="4098" name="Picture 2" descr="http://loebner.net/Prizef/GoldPrizeHG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6" y="416977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loebner.net/Prizef/GoldPrizeAM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4150723"/>
            <a:ext cx="238125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0287" y="6488668"/>
            <a:ext cx="456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90ADD"/>
                </a:solidFill>
              </a:rPr>
              <a:t>https://</a:t>
            </a:r>
            <a:r>
              <a:rPr lang="en-US" err="1">
                <a:solidFill>
                  <a:srgbClr val="290ADD"/>
                </a:solidFill>
              </a:rPr>
              <a:t>en.wikipedia.org</a:t>
            </a:r>
            <a:r>
              <a:rPr lang="en-US">
                <a:solidFill>
                  <a:srgbClr val="290ADD"/>
                </a:solidFill>
              </a:rPr>
              <a:t>/wiki/</a:t>
            </a:r>
            <a:r>
              <a:rPr lang="en-US" err="1">
                <a:solidFill>
                  <a:srgbClr val="290ADD"/>
                </a:solidFill>
              </a:rPr>
              <a:t>Loebner_Prize</a:t>
            </a:r>
            <a:endParaRPr lang="en-US">
              <a:solidFill>
                <a:srgbClr val="290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1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382000" cy="3987875"/>
          </a:xfrm>
        </p:spPr>
        <p:txBody>
          <a:bodyPr/>
          <a:lstStyle/>
          <a:p>
            <a:pPr marL="457200" indent="-457200"/>
            <a:r>
              <a:rPr lang="en-US" sz="2400">
                <a:latin typeface="Times New Roman"/>
                <a:cs typeface="Times New Roman"/>
              </a:rPr>
              <a:t>Include </a:t>
            </a:r>
            <a:r>
              <a:rPr lang="en-US" sz="2400" err="1">
                <a:latin typeface="Times New Roman"/>
                <a:cs typeface="Times New Roman"/>
              </a:rPr>
              <a:t>semnal</a:t>
            </a:r>
            <a:r>
              <a:rPr lang="en-US" sz="2400">
                <a:latin typeface="Times New Roman"/>
                <a:cs typeface="Times New Roman"/>
              </a:rPr>
              <a:t> video – </a:t>
            </a:r>
            <a:r>
              <a:rPr lang="en-US" sz="2400" err="1">
                <a:latin typeface="Times New Roman"/>
                <a:cs typeface="Times New Roman"/>
              </a:rPr>
              <a:t>interogatorul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uman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poate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testa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capacitățile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perceptuale</a:t>
            </a:r>
            <a:r>
              <a:rPr lang="en-US" sz="2400">
                <a:latin typeface="Times New Roman"/>
                <a:cs typeface="Times New Roman"/>
              </a:rPr>
              <a:t> ale </a:t>
            </a:r>
            <a:r>
              <a:rPr lang="en-US" sz="2400" err="1">
                <a:latin typeface="Times New Roman"/>
                <a:cs typeface="Times New Roman"/>
              </a:rPr>
              <a:t>interlocutorului</a:t>
            </a:r>
            <a:endParaRPr lang="en-US" sz="2400">
              <a:latin typeface="Times New Roman"/>
              <a:cs typeface="Times New Roman"/>
            </a:endParaRPr>
          </a:p>
          <a:p>
            <a:pPr marL="457200" indent="-457200"/>
            <a:r>
              <a:rPr lang="en-US" sz="2400" err="1">
                <a:latin typeface="Times New Roman"/>
                <a:cs typeface="Times New Roman"/>
              </a:rPr>
              <a:t>Abilități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necesare</a:t>
            </a:r>
            <a:r>
              <a:rPr lang="en-US" sz="2400">
                <a:latin typeface="Times New Roman"/>
                <a:cs typeface="Times New Roman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procesarea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limbajului</a:t>
            </a:r>
            <a:r>
              <a:rPr lang="en-US" sz="2400">
                <a:latin typeface="Times New Roman"/>
                <a:cs typeface="Times New Roman"/>
              </a:rPr>
              <a:t> natural (</a:t>
            </a:r>
            <a:r>
              <a:rPr lang="en-US" sz="2400" err="1">
                <a:latin typeface="Times New Roman"/>
                <a:cs typeface="Times New Roman"/>
              </a:rPr>
              <a:t>comunicare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reprezentarea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cunoștiințelor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stocare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informații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deducție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automată</a:t>
            </a:r>
            <a:r>
              <a:rPr lang="en-US" sz="2400">
                <a:latin typeface="Times New Roman"/>
                <a:cs typeface="Times New Roman"/>
              </a:rPr>
              <a:t> (a </a:t>
            </a:r>
            <a:r>
              <a:rPr lang="en-US" sz="2400" err="1">
                <a:latin typeface="Times New Roman"/>
                <a:cs typeface="Times New Roman"/>
              </a:rPr>
              <a:t>faptelor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baza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cunoștiințelor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învățare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automată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detectare</a:t>
            </a:r>
            <a:r>
              <a:rPr lang="en-US" sz="2400">
                <a:latin typeface="Times New Roman"/>
                <a:cs typeface="Times New Roman"/>
              </a:rPr>
              <a:t> de pattern-</a:t>
            </a:r>
            <a:r>
              <a:rPr lang="en-US" sz="2400" err="1">
                <a:latin typeface="Times New Roman"/>
                <a:cs typeface="Times New Roman"/>
              </a:rPr>
              <a:t>uri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err="1">
                <a:latin typeface="Times New Roman"/>
                <a:cs typeface="Times New Roman"/>
              </a:rPr>
              <a:t>vedere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artificială</a:t>
            </a:r>
            <a:r>
              <a:rPr lang="en-US" sz="2400">
                <a:latin typeface="Times New Roman"/>
                <a:cs typeface="Times New Roman"/>
              </a:rPr>
              <a:t> (</a:t>
            </a:r>
            <a:r>
              <a:rPr lang="en-US" sz="2400" err="1">
                <a:latin typeface="Times New Roman"/>
                <a:cs typeface="Times New Roman"/>
              </a:rPr>
              <a:t>perceperea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obiectelor</a:t>
            </a:r>
            <a:r>
              <a:rPr lang="en-US" sz="2400">
                <a:latin typeface="Times New Roman"/>
                <a:cs typeface="Times New Roman"/>
              </a:rPr>
              <a:t>, a </a:t>
            </a:r>
            <a:r>
              <a:rPr lang="en-US" sz="2400" err="1">
                <a:latin typeface="Times New Roman"/>
                <a:cs typeface="Times New Roman"/>
              </a:rPr>
              <a:t>scenei</a:t>
            </a:r>
            <a:r>
              <a:rPr lang="en-US" sz="2400">
                <a:latin typeface="Times New Roman"/>
                <a:cs typeface="Times New Roman"/>
              </a:rPr>
              <a:t>)</a:t>
            </a: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2922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Testul</a:t>
            </a:r>
            <a:r>
              <a:rPr lang="en-US">
                <a:latin typeface="Times New Roman"/>
                <a:cs typeface="Times New Roman"/>
              </a:rPr>
              <a:t> “total” al </a:t>
            </a:r>
            <a:r>
              <a:rPr lang="en-US" err="1">
                <a:latin typeface="Times New Roman"/>
                <a:cs typeface="Times New Roman"/>
              </a:rPr>
              <a:t>lui</a:t>
            </a:r>
            <a:r>
              <a:rPr lang="en-US">
                <a:latin typeface="Times New Roman"/>
                <a:cs typeface="Times New Roman"/>
              </a:rPr>
              <a:t> Turing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243218"/>
            <a:ext cx="8229600" cy="3527260"/>
          </a:xfrm>
          <a:prstGeom prst="rect">
            <a:avLst/>
          </a:prstGeom>
          <a:noFill/>
          <a:ln w="762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90087" y="5067804"/>
            <a:ext cx="65109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solidFill>
                  <a:schemeClr val="accent1"/>
                </a:solidFill>
                <a:latin typeface="Times New Roman"/>
                <a:cs typeface="Times New Roman"/>
              </a:rPr>
              <a:t>Subdomenii</a:t>
            </a:r>
            <a:r>
              <a:rPr lang="en-US" sz="3200">
                <a:solidFill>
                  <a:schemeClr val="accent1"/>
                </a:solidFill>
                <a:latin typeface="Times New Roman"/>
                <a:cs typeface="Times New Roman"/>
              </a:rPr>
              <a:t> ale </a:t>
            </a:r>
            <a:r>
              <a:rPr lang="en-US" sz="3200" err="1">
                <a:solidFill>
                  <a:schemeClr val="accent1"/>
                </a:solidFill>
                <a:latin typeface="Times New Roman"/>
                <a:cs typeface="Times New Roman"/>
              </a:rPr>
              <a:t>Inteligenței</a:t>
            </a:r>
            <a:r>
              <a:rPr lang="en-US" sz="320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sz="3200" err="1">
                <a:solidFill>
                  <a:schemeClr val="accent1"/>
                </a:solidFill>
                <a:latin typeface="Times New Roman"/>
                <a:cs typeface="Times New Roman"/>
              </a:rPr>
              <a:t>Artificiale</a:t>
            </a:r>
            <a:endParaRPr lang="en-US" sz="320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err="1">
                <a:latin typeface="Times New Roman"/>
                <a:cs typeface="Times New Roman"/>
              </a:rPr>
              <a:t>Ce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este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vederea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artificială</a:t>
            </a:r>
            <a:r>
              <a:rPr lang="en-US" sz="4000">
                <a:latin typeface="Times New Roman"/>
                <a:cs typeface="Times New Roman"/>
              </a:rPr>
              <a:t>? 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42564" y="5455365"/>
            <a:ext cx="1637434" cy="877811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err="1">
                <a:latin typeface="Times New Roman"/>
                <a:cs typeface="Times New Roman"/>
              </a:rPr>
              <a:t>Gata</a:t>
            </a:r>
            <a:r>
              <a:rPr lang="en-US"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288772" name="Picture 4" descr="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2304" y="1423988"/>
            <a:ext cx="4612231" cy="401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005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Ce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este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vederea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artificială</a:t>
            </a:r>
            <a:r>
              <a:rPr lang="en-US" sz="400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09575" y="1131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" name="Picture 6" descr="Computer_ey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4" b="3448"/>
          <a:stretch/>
        </p:blipFill>
        <p:spPr>
          <a:xfrm>
            <a:off x="2675281" y="1143000"/>
            <a:ext cx="4159602" cy="3528232"/>
          </a:xfrm>
          <a:prstGeom prst="rect">
            <a:avLst/>
          </a:prstGeom>
        </p:spPr>
      </p:pic>
      <p:sp>
        <p:nvSpPr>
          <p:cNvPr id="8" name="Content Placeholder 14"/>
          <p:cNvSpPr txBox="1">
            <a:spLocks/>
          </p:cNvSpPr>
          <p:nvPr/>
        </p:nvSpPr>
        <p:spPr>
          <a:xfrm>
            <a:off x="119407" y="4751517"/>
            <a:ext cx="8947416" cy="20712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latin typeface="Times New Roman"/>
                <a:cs typeface="Times New Roman"/>
              </a:rPr>
              <a:t>Înzestrarea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computerelor</a:t>
            </a:r>
            <a:r>
              <a:rPr lang="en-US">
                <a:latin typeface="Times New Roman"/>
                <a:cs typeface="Times New Roman"/>
              </a:rPr>
              <a:t> cu un </a:t>
            </a:r>
            <a:r>
              <a:rPr lang="en-US" err="1">
                <a:latin typeface="Times New Roman"/>
                <a:cs typeface="Times New Roman"/>
              </a:rPr>
              <a:t>sistem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vizual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asemănător</a:t>
            </a:r>
            <a:r>
              <a:rPr lang="en-US">
                <a:latin typeface="Times New Roman"/>
                <a:cs typeface="Times New Roman"/>
              </a:rPr>
              <a:t> cu </a:t>
            </a:r>
            <a:r>
              <a:rPr lang="en-US" err="1">
                <a:latin typeface="Times New Roman"/>
                <a:cs typeface="Times New Roman"/>
              </a:rPr>
              <a:t>sistemul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vizual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uman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cs typeface="Times New Roman"/>
              </a:rPr>
              <a:t>Scrierea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programe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pentru</a:t>
            </a:r>
            <a:r>
              <a:rPr lang="en-US">
                <a:latin typeface="Times New Roman"/>
                <a:cs typeface="Times New Roman"/>
              </a:rPr>
              <a:t> calculator care pot </a:t>
            </a:r>
            <a:r>
              <a:rPr lang="en-US" err="1">
                <a:latin typeface="Times New Roman"/>
                <a:cs typeface="Times New Roman"/>
              </a:rPr>
              <a:t>interpreta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imagini</a:t>
            </a:r>
            <a:r>
              <a:rPr lang="en-US">
                <a:latin typeface="Times New Roman"/>
                <a:cs typeface="Times New Roman"/>
              </a:rPr>
              <a:t>/video-</a:t>
            </a:r>
            <a:r>
              <a:rPr lang="en-US" err="1">
                <a:latin typeface="Times New Roman"/>
                <a:cs typeface="Times New Roman"/>
              </a:rPr>
              <a:t>uri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594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Scopul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vederii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artificiale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09575" y="1131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Content Placeholder 14"/>
          <p:cNvSpPr txBox="1">
            <a:spLocks/>
          </p:cNvSpPr>
          <p:nvPr/>
        </p:nvSpPr>
        <p:spPr>
          <a:xfrm>
            <a:off x="196584" y="1143000"/>
            <a:ext cx="8947416" cy="1350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latin typeface="Times New Roman"/>
                <a:cs typeface="Times New Roman"/>
              </a:rPr>
              <a:t>Extragerea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informației</a:t>
            </a:r>
            <a:r>
              <a:rPr lang="en-US">
                <a:latin typeface="Times New Roman"/>
                <a:cs typeface="Times New Roman"/>
              </a:rPr>
              <a:t> din </a:t>
            </a:r>
            <a:r>
              <a:rPr lang="en-US" err="1">
                <a:latin typeface="Times New Roman"/>
                <a:cs typeface="Times New Roman"/>
              </a:rPr>
              <a:t>pixeli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" name="Picture 2" descr="A group of people in yellow uniforms&#10;&#10;Description automatically generated">
            <a:extLst>
              <a:ext uri="{FF2B5EF4-FFF2-40B4-BE49-F238E27FC236}">
                <a16:creationId xmlns:a16="http://schemas.microsoft.com/office/drawing/2014/main" id="{E0D8DC30-037F-FF7E-97D3-4C2FB7F0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18052"/>
            <a:ext cx="5715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5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Scopul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vederii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artificiale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09575" y="1131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Content Placeholder 14"/>
          <p:cNvSpPr txBox="1">
            <a:spLocks/>
          </p:cNvSpPr>
          <p:nvPr/>
        </p:nvSpPr>
        <p:spPr>
          <a:xfrm>
            <a:off x="196584" y="1143000"/>
            <a:ext cx="8947416" cy="1350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latin typeface="Times New Roman"/>
                <a:cs typeface="Times New Roman"/>
              </a:rPr>
              <a:t>Extragerea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informației</a:t>
            </a:r>
            <a:r>
              <a:rPr lang="en-US">
                <a:latin typeface="Times New Roman"/>
                <a:cs typeface="Times New Roman"/>
              </a:rPr>
              <a:t> din </a:t>
            </a:r>
            <a:r>
              <a:rPr lang="en-US" err="1">
                <a:latin typeface="Times New Roman"/>
                <a:cs typeface="Times New Roman"/>
              </a:rPr>
              <a:t>pixeli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" name="Picture 2" descr="A group of people in yellow uniforms&#10;&#10;Description automatically generated">
            <a:extLst>
              <a:ext uri="{FF2B5EF4-FFF2-40B4-BE49-F238E27FC236}">
                <a16:creationId xmlns:a16="http://schemas.microsoft.com/office/drawing/2014/main" id="{E0D8DC30-037F-FF7E-97D3-4C2FB7F0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18052"/>
            <a:ext cx="5715000" cy="3708400"/>
          </a:xfrm>
          <a:prstGeom prst="rect">
            <a:avLst/>
          </a:prstGeom>
        </p:spPr>
      </p:pic>
      <p:pic>
        <p:nvPicPr>
          <p:cNvPr id="5" name="Picture 4" descr="A group of football players posing for a photo&#10;&#10;Description automatically generated">
            <a:extLst>
              <a:ext uri="{FF2B5EF4-FFF2-40B4-BE49-F238E27FC236}">
                <a16:creationId xmlns:a16="http://schemas.microsoft.com/office/drawing/2014/main" id="{57197C0D-EEF2-0388-BC17-70E2C732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837102"/>
            <a:ext cx="5715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1422A-8998-0040-CE52-A435F9A9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1B5735-3DD1-71F6-98FF-B34238DA1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25" y="592048"/>
            <a:ext cx="9027775" cy="5673904"/>
          </a:xfrm>
        </p:spPr>
      </p:pic>
    </p:spTree>
    <p:extLst>
      <p:ext uri="{BB962C8B-B14F-4D97-AF65-F5344CB8AC3E}">
        <p14:creationId xmlns:p14="http://schemas.microsoft.com/office/powerpoint/2010/main" val="2195854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Scopul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vederii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artificiale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09575" y="1131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Content Placeholder 14"/>
          <p:cNvSpPr txBox="1">
            <a:spLocks/>
          </p:cNvSpPr>
          <p:nvPr/>
        </p:nvSpPr>
        <p:spPr>
          <a:xfrm>
            <a:off x="196584" y="1143000"/>
            <a:ext cx="8947416" cy="410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latin typeface="Times New Roman"/>
                <a:cs typeface="Times New Roman"/>
              </a:rPr>
              <a:t>Extragerea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informației</a:t>
            </a:r>
            <a:r>
              <a:rPr lang="en-US">
                <a:latin typeface="Times New Roman"/>
                <a:cs typeface="Times New Roman"/>
              </a:rPr>
              <a:t> din </a:t>
            </a:r>
            <a:r>
              <a:rPr lang="en-US" err="1">
                <a:latin typeface="Times New Roman"/>
                <a:cs typeface="Times New Roman"/>
              </a:rPr>
              <a:t>pixeli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Picture 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657" y="2388443"/>
            <a:ext cx="4200729" cy="3059305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098871" y="5780669"/>
            <a:ext cx="2592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Times New Roman"/>
                <a:cs typeface="Times New Roman"/>
              </a:rPr>
              <a:t>Vederea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umană</a:t>
            </a: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39262" y="3960636"/>
            <a:ext cx="175464" cy="15876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620187" y="2300099"/>
            <a:ext cx="4488534" cy="3982266"/>
            <a:chOff x="4620187" y="2300099"/>
            <a:chExt cx="4488534" cy="3982266"/>
          </a:xfrm>
        </p:grpSpPr>
        <p:sp>
          <p:nvSpPr>
            <p:cNvPr id="9" name="TextBox 8"/>
            <p:cNvSpPr txBox="1"/>
            <p:nvPr/>
          </p:nvSpPr>
          <p:spPr>
            <a:xfrm>
              <a:off x="5104585" y="5759145"/>
              <a:ext cx="3810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err="1">
                  <a:latin typeface="Times New Roman"/>
                  <a:cs typeface="Times New Roman"/>
                </a:rPr>
                <a:t>Vederea</a:t>
              </a:r>
              <a:r>
                <a:rPr lang="en-US" sz="2800">
                  <a:latin typeface="Times New Roman"/>
                  <a:cs typeface="Times New Roman"/>
                </a:rPr>
                <a:t> </a:t>
              </a:r>
              <a:r>
                <a:rPr lang="en-US" sz="2800" err="1">
                  <a:latin typeface="Times New Roman"/>
                  <a:cs typeface="Times New Roman"/>
                </a:rPr>
                <a:t>calculatoarelor</a:t>
              </a:r>
              <a:endParaRPr lang="en-US" sz="2800">
                <a:latin typeface="Times New Roman"/>
                <a:cs typeface="Times New Roman"/>
              </a:endParaRPr>
            </a:p>
          </p:txBody>
        </p:sp>
        <p:pic>
          <p:nvPicPr>
            <p:cNvPr id="4" name="Picture 3" descr="scenaCurs1_pixeliValu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187" y="2300099"/>
              <a:ext cx="4488534" cy="327450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620187" y="2388442"/>
              <a:ext cx="4488534" cy="3126367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>
            <a:off x="2453609" y="4036865"/>
            <a:ext cx="2166578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6"/>
          <p:cNvSpPr txBox="1">
            <a:spLocks noChangeArrowheads="1"/>
          </p:cNvSpPr>
          <p:nvPr/>
        </p:nvSpPr>
        <p:spPr bwMode="auto">
          <a:xfrm>
            <a:off x="7081309" y="6605588"/>
            <a:ext cx="21050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5494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Ce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informații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extragem</a:t>
            </a:r>
            <a:r>
              <a:rPr lang="en-US" sz="400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09575" y="1131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Content Placeholder 14"/>
          <p:cNvSpPr txBox="1">
            <a:spLocks/>
          </p:cNvSpPr>
          <p:nvPr/>
        </p:nvSpPr>
        <p:spPr>
          <a:xfrm>
            <a:off x="196584" y="1143000"/>
            <a:ext cx="8947416" cy="410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pic>
        <p:nvPicPr>
          <p:cNvPr id="6" name="Picture 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657" y="2388443"/>
            <a:ext cx="4200729" cy="3059305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4711808" y="2422440"/>
            <a:ext cx="4244040" cy="3698311"/>
            <a:chOff x="4711808" y="2422440"/>
            <a:chExt cx="4244040" cy="3698311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1808" y="2431750"/>
              <a:ext cx="4200729" cy="305930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Group 4"/>
            <p:cNvGrpSpPr>
              <a:grpSpLocks/>
            </p:cNvGrpSpPr>
            <p:nvPr/>
          </p:nvGrpSpPr>
          <p:grpSpPr bwMode="auto">
            <a:xfrm>
              <a:off x="4711808" y="2422440"/>
              <a:ext cx="4200729" cy="2472768"/>
              <a:chOff x="336" y="585"/>
              <a:chExt cx="2256" cy="1328"/>
            </a:xfrm>
          </p:grpSpPr>
          <p:sp>
            <p:nvSpPr>
              <p:cNvPr id="15" name="Line 5"/>
              <p:cNvSpPr>
                <a:spLocks noChangeShapeType="1"/>
              </p:cNvSpPr>
              <p:nvPr/>
            </p:nvSpPr>
            <p:spPr bwMode="auto">
              <a:xfrm>
                <a:off x="336" y="1607"/>
                <a:ext cx="2256" cy="1"/>
              </a:xfrm>
              <a:prstGeom prst="line">
                <a:avLst/>
              </a:prstGeom>
              <a:noFill/>
              <a:ln w="25400">
                <a:solidFill>
                  <a:srgbClr val="00FF00"/>
                </a:solidFill>
                <a:prstDash val="sysDash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" name="Freeform 6"/>
              <p:cNvSpPr>
                <a:spLocks noChangeArrowheads="1"/>
              </p:cNvSpPr>
              <p:nvPr/>
            </p:nvSpPr>
            <p:spPr bwMode="auto">
              <a:xfrm>
                <a:off x="336" y="1628"/>
                <a:ext cx="2256" cy="168"/>
              </a:xfrm>
              <a:custGeom>
                <a:avLst/>
                <a:gdLst/>
                <a:ahLst/>
                <a:cxnLst>
                  <a:cxn ang="0">
                    <a:pos x="0" y="177"/>
                  </a:cxn>
                  <a:cxn ang="0">
                    <a:pos x="670" y="6"/>
                  </a:cxn>
                  <a:cxn ang="0">
                    <a:pos x="810" y="0"/>
                  </a:cxn>
                  <a:cxn ang="0">
                    <a:pos x="1219" y="9"/>
                  </a:cxn>
                  <a:cxn ang="0">
                    <a:pos x="1296" y="47"/>
                  </a:cxn>
                  <a:cxn ang="0">
                    <a:pos x="1438" y="40"/>
                  </a:cxn>
                  <a:cxn ang="0">
                    <a:pos x="1567" y="107"/>
                  </a:cxn>
                  <a:cxn ang="0">
                    <a:pos x="2304" y="155"/>
                  </a:cxn>
                </a:cxnLst>
                <a:rect l="0" t="0" r="r" b="b"/>
                <a:pathLst>
                  <a:path w="2304" h="177">
                    <a:moveTo>
                      <a:pt x="0" y="177"/>
                    </a:moveTo>
                    <a:lnTo>
                      <a:pt x="670" y="6"/>
                    </a:lnTo>
                    <a:lnTo>
                      <a:pt x="810" y="0"/>
                    </a:lnTo>
                    <a:lnTo>
                      <a:pt x="1219" y="9"/>
                    </a:lnTo>
                    <a:lnTo>
                      <a:pt x="1296" y="47"/>
                    </a:lnTo>
                    <a:lnTo>
                      <a:pt x="1438" y="40"/>
                    </a:lnTo>
                    <a:lnTo>
                      <a:pt x="1567" y="107"/>
                    </a:lnTo>
                    <a:lnTo>
                      <a:pt x="2304" y="155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Freeform 7"/>
              <p:cNvSpPr>
                <a:spLocks noChangeArrowheads="1"/>
              </p:cNvSpPr>
              <p:nvPr/>
            </p:nvSpPr>
            <p:spPr bwMode="auto">
              <a:xfrm>
                <a:off x="544" y="585"/>
                <a:ext cx="2046" cy="6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20" y="245"/>
                  </a:cxn>
                  <a:cxn ang="0">
                    <a:pos x="304" y="291"/>
                  </a:cxn>
                  <a:cxn ang="0">
                    <a:pos x="354" y="391"/>
                  </a:cxn>
                  <a:cxn ang="0">
                    <a:pos x="390" y="403"/>
                  </a:cxn>
                  <a:cxn ang="0">
                    <a:pos x="458" y="564"/>
                  </a:cxn>
                  <a:cxn ang="0">
                    <a:pos x="378" y="564"/>
                  </a:cxn>
                  <a:cxn ang="0">
                    <a:pos x="410" y="617"/>
                  </a:cxn>
                  <a:cxn ang="0">
                    <a:pos x="467" y="615"/>
                  </a:cxn>
                  <a:cxn ang="0">
                    <a:pos x="510" y="665"/>
                  </a:cxn>
                  <a:cxn ang="0">
                    <a:pos x="599" y="631"/>
                  </a:cxn>
                  <a:cxn ang="0">
                    <a:pos x="652" y="643"/>
                  </a:cxn>
                  <a:cxn ang="0">
                    <a:pos x="832" y="603"/>
                  </a:cxn>
                  <a:cxn ang="0">
                    <a:pos x="988" y="629"/>
                  </a:cxn>
                  <a:cxn ang="0">
                    <a:pos x="1062" y="528"/>
                  </a:cxn>
                  <a:cxn ang="0">
                    <a:pos x="1180" y="533"/>
                  </a:cxn>
                  <a:cxn ang="0">
                    <a:pos x="1166" y="514"/>
                  </a:cxn>
                  <a:cxn ang="0">
                    <a:pos x="1314" y="322"/>
                  </a:cxn>
                  <a:cxn ang="0">
                    <a:pos x="1372" y="310"/>
                  </a:cxn>
                  <a:cxn ang="0">
                    <a:pos x="1372" y="197"/>
                  </a:cxn>
                  <a:cxn ang="0">
                    <a:pos x="1420" y="197"/>
                  </a:cxn>
                  <a:cxn ang="0">
                    <a:pos x="1446" y="228"/>
                  </a:cxn>
                  <a:cxn ang="0">
                    <a:pos x="1449" y="288"/>
                  </a:cxn>
                  <a:cxn ang="0">
                    <a:pos x="1823" y="221"/>
                  </a:cxn>
                  <a:cxn ang="0">
                    <a:pos x="1826" y="82"/>
                  </a:cxn>
                  <a:cxn ang="0">
                    <a:pos x="1900" y="53"/>
                  </a:cxn>
                  <a:cxn ang="0">
                    <a:pos x="1922" y="96"/>
                  </a:cxn>
                  <a:cxn ang="0">
                    <a:pos x="1922" y="199"/>
                  </a:cxn>
                  <a:cxn ang="0">
                    <a:pos x="2090" y="161"/>
                  </a:cxn>
                </a:cxnLst>
                <a:rect l="0" t="0" r="r" b="b"/>
                <a:pathLst>
                  <a:path w="2090" h="665">
                    <a:moveTo>
                      <a:pt x="0" y="0"/>
                    </a:moveTo>
                    <a:cubicBezTo>
                      <a:pt x="37" y="41"/>
                      <a:pt x="167" y="196"/>
                      <a:pt x="220" y="245"/>
                    </a:cubicBezTo>
                    <a:lnTo>
                      <a:pt x="304" y="291"/>
                    </a:lnTo>
                    <a:lnTo>
                      <a:pt x="354" y="391"/>
                    </a:lnTo>
                    <a:lnTo>
                      <a:pt x="390" y="403"/>
                    </a:lnTo>
                    <a:lnTo>
                      <a:pt x="458" y="564"/>
                    </a:lnTo>
                    <a:lnTo>
                      <a:pt x="378" y="564"/>
                    </a:lnTo>
                    <a:lnTo>
                      <a:pt x="410" y="617"/>
                    </a:lnTo>
                    <a:lnTo>
                      <a:pt x="467" y="615"/>
                    </a:lnTo>
                    <a:lnTo>
                      <a:pt x="510" y="665"/>
                    </a:lnTo>
                    <a:lnTo>
                      <a:pt x="599" y="631"/>
                    </a:lnTo>
                    <a:lnTo>
                      <a:pt x="652" y="643"/>
                    </a:lnTo>
                    <a:lnTo>
                      <a:pt x="832" y="603"/>
                    </a:lnTo>
                    <a:lnTo>
                      <a:pt x="988" y="629"/>
                    </a:lnTo>
                    <a:lnTo>
                      <a:pt x="1062" y="528"/>
                    </a:lnTo>
                    <a:lnTo>
                      <a:pt x="1180" y="533"/>
                    </a:lnTo>
                    <a:lnTo>
                      <a:pt x="1166" y="514"/>
                    </a:lnTo>
                    <a:lnTo>
                      <a:pt x="1314" y="322"/>
                    </a:lnTo>
                    <a:lnTo>
                      <a:pt x="1372" y="310"/>
                    </a:lnTo>
                    <a:lnTo>
                      <a:pt x="1372" y="197"/>
                    </a:lnTo>
                    <a:lnTo>
                      <a:pt x="1420" y="197"/>
                    </a:lnTo>
                    <a:lnTo>
                      <a:pt x="1446" y="228"/>
                    </a:lnTo>
                    <a:lnTo>
                      <a:pt x="1449" y="288"/>
                    </a:lnTo>
                    <a:lnTo>
                      <a:pt x="1823" y="221"/>
                    </a:lnTo>
                    <a:lnTo>
                      <a:pt x="1826" y="82"/>
                    </a:lnTo>
                    <a:lnTo>
                      <a:pt x="1900" y="53"/>
                    </a:lnTo>
                    <a:lnTo>
                      <a:pt x="1922" y="96"/>
                    </a:lnTo>
                    <a:lnTo>
                      <a:pt x="1922" y="199"/>
                    </a:lnTo>
                    <a:lnTo>
                      <a:pt x="2090" y="161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Freeform 8"/>
              <p:cNvSpPr>
                <a:spLocks noChangeArrowheads="1"/>
              </p:cNvSpPr>
              <p:nvPr/>
            </p:nvSpPr>
            <p:spPr bwMode="auto">
              <a:xfrm>
                <a:off x="726" y="953"/>
                <a:ext cx="156" cy="743"/>
              </a:xfrm>
              <a:custGeom>
                <a:avLst/>
                <a:gdLst/>
                <a:ahLst/>
                <a:cxnLst>
                  <a:cxn ang="0">
                    <a:pos x="159" y="2"/>
                  </a:cxn>
                  <a:cxn ang="0">
                    <a:pos x="32" y="0"/>
                  </a:cxn>
                  <a:cxn ang="0">
                    <a:pos x="0" y="782"/>
                  </a:cxn>
                </a:cxnLst>
                <a:rect l="0" t="0" r="r" b="b"/>
                <a:pathLst>
                  <a:path w="159" h="782">
                    <a:moveTo>
                      <a:pt x="159" y="2"/>
                    </a:moveTo>
                    <a:lnTo>
                      <a:pt x="32" y="0"/>
                    </a:lnTo>
                    <a:lnTo>
                      <a:pt x="0" y="782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366" y="1158"/>
                <a:ext cx="5" cy="48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10"/>
              <p:cNvSpPr>
                <a:spLocks noChangeArrowheads="1"/>
              </p:cNvSpPr>
              <p:nvPr/>
            </p:nvSpPr>
            <p:spPr bwMode="auto">
              <a:xfrm>
                <a:off x="1511" y="1183"/>
                <a:ext cx="12" cy="45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480"/>
                  </a:cxn>
                </a:cxnLst>
                <a:rect l="0" t="0" r="r" b="b"/>
                <a:pathLst>
                  <a:path w="12" h="480">
                    <a:moveTo>
                      <a:pt x="0" y="0"/>
                    </a:moveTo>
                    <a:lnTo>
                      <a:pt x="12" y="480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Freeform 11"/>
              <p:cNvSpPr>
                <a:spLocks noChangeArrowheads="1"/>
              </p:cNvSpPr>
              <p:nvPr/>
            </p:nvSpPr>
            <p:spPr bwMode="auto">
              <a:xfrm>
                <a:off x="1830" y="893"/>
                <a:ext cx="43" cy="8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58"/>
                  </a:cxn>
                  <a:cxn ang="0">
                    <a:pos x="24" y="89"/>
                  </a:cxn>
                  <a:cxn ang="0">
                    <a:pos x="44" y="883"/>
                  </a:cxn>
                </a:cxnLst>
                <a:rect l="0" t="0" r="r" b="b"/>
                <a:pathLst>
                  <a:path w="44" h="883">
                    <a:moveTo>
                      <a:pt x="0" y="0"/>
                    </a:moveTo>
                    <a:lnTo>
                      <a:pt x="8" y="58"/>
                    </a:lnTo>
                    <a:lnTo>
                      <a:pt x="24" y="89"/>
                    </a:lnTo>
                    <a:lnTo>
                      <a:pt x="44" y="883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Freeform 12"/>
              <p:cNvSpPr>
                <a:spLocks noChangeArrowheads="1"/>
              </p:cNvSpPr>
              <p:nvPr/>
            </p:nvSpPr>
            <p:spPr bwMode="auto">
              <a:xfrm>
                <a:off x="1699" y="1091"/>
                <a:ext cx="42" cy="5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" y="5"/>
                  </a:cxn>
                  <a:cxn ang="0">
                    <a:pos x="43" y="607"/>
                  </a:cxn>
                </a:cxnLst>
                <a:rect l="0" t="0" r="r" b="b"/>
                <a:pathLst>
                  <a:path w="43" h="607">
                    <a:moveTo>
                      <a:pt x="0" y="0"/>
                    </a:moveTo>
                    <a:lnTo>
                      <a:pt x="36" y="5"/>
                    </a:lnTo>
                    <a:lnTo>
                      <a:pt x="43" y="607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>
                <a:off x="1135" y="1183"/>
                <a:ext cx="1" cy="456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reeform 14"/>
              <p:cNvSpPr>
                <a:spLocks noChangeArrowheads="1"/>
              </p:cNvSpPr>
              <p:nvPr/>
            </p:nvSpPr>
            <p:spPr bwMode="auto">
              <a:xfrm>
                <a:off x="336" y="590"/>
                <a:ext cx="576" cy="5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22" y="377"/>
                  </a:cxn>
                  <a:cxn ang="0">
                    <a:pos x="588" y="562"/>
                  </a:cxn>
                </a:cxnLst>
                <a:rect l="0" t="0" r="r" b="b"/>
                <a:pathLst>
                  <a:path w="588" h="562">
                    <a:moveTo>
                      <a:pt x="0" y="0"/>
                    </a:moveTo>
                    <a:lnTo>
                      <a:pt x="422" y="377"/>
                    </a:lnTo>
                    <a:lnTo>
                      <a:pt x="588" y="562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reeform 15"/>
              <p:cNvSpPr>
                <a:spLocks noChangeArrowheads="1"/>
              </p:cNvSpPr>
              <p:nvPr/>
            </p:nvSpPr>
            <p:spPr bwMode="auto">
              <a:xfrm>
                <a:off x="1583" y="1087"/>
                <a:ext cx="22" cy="5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598"/>
                  </a:cxn>
                  <a:cxn ang="0">
                    <a:pos x="23" y="629"/>
                  </a:cxn>
                </a:cxnLst>
                <a:rect l="0" t="0" r="r" b="b"/>
                <a:pathLst>
                  <a:path w="23" h="629">
                    <a:moveTo>
                      <a:pt x="0" y="0"/>
                    </a:moveTo>
                    <a:lnTo>
                      <a:pt x="8" y="598"/>
                    </a:lnTo>
                    <a:lnTo>
                      <a:pt x="23" y="629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reeform 16"/>
              <p:cNvSpPr>
                <a:spLocks noChangeArrowheads="1"/>
              </p:cNvSpPr>
              <p:nvPr/>
            </p:nvSpPr>
            <p:spPr bwMode="auto">
              <a:xfrm>
                <a:off x="977" y="1215"/>
                <a:ext cx="69" cy="424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10" y="31"/>
                  </a:cxn>
                  <a:cxn ang="0">
                    <a:pos x="0" y="436"/>
                  </a:cxn>
                  <a:cxn ang="0">
                    <a:pos x="18" y="446"/>
                  </a:cxn>
                </a:cxnLst>
                <a:rect l="0" t="0" r="r" b="b"/>
                <a:pathLst>
                  <a:path w="70" h="446">
                    <a:moveTo>
                      <a:pt x="70" y="0"/>
                    </a:moveTo>
                    <a:lnTo>
                      <a:pt x="10" y="31"/>
                    </a:lnTo>
                    <a:lnTo>
                      <a:pt x="0" y="436"/>
                    </a:lnTo>
                    <a:lnTo>
                      <a:pt x="18" y="446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" name="Freeform 17"/>
              <p:cNvSpPr>
                <a:spLocks noChangeArrowheads="1"/>
              </p:cNvSpPr>
              <p:nvPr/>
            </p:nvSpPr>
            <p:spPr bwMode="auto">
              <a:xfrm>
                <a:off x="1746" y="863"/>
                <a:ext cx="846" cy="228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96" y="144"/>
                  </a:cxn>
                  <a:cxn ang="0">
                    <a:pos x="864" y="0"/>
                  </a:cxn>
                </a:cxnLst>
                <a:rect l="0" t="0" r="r" b="b"/>
                <a:pathLst>
                  <a:path w="864" h="240">
                    <a:moveTo>
                      <a:pt x="0" y="240"/>
                    </a:moveTo>
                    <a:lnTo>
                      <a:pt x="96" y="144"/>
                    </a:lnTo>
                    <a:lnTo>
                      <a:pt x="864" y="0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Freeform 18"/>
              <p:cNvSpPr>
                <a:spLocks noChangeArrowheads="1"/>
              </p:cNvSpPr>
              <p:nvPr/>
            </p:nvSpPr>
            <p:spPr bwMode="auto">
              <a:xfrm>
                <a:off x="336" y="1639"/>
                <a:ext cx="752" cy="274"/>
              </a:xfrm>
              <a:custGeom>
                <a:avLst/>
                <a:gdLst/>
                <a:ahLst/>
                <a:cxnLst>
                  <a:cxn ang="0">
                    <a:pos x="0" y="288"/>
                  </a:cxn>
                  <a:cxn ang="0">
                    <a:pos x="720" y="96"/>
                  </a:cxn>
                  <a:cxn ang="0">
                    <a:pos x="768" y="0"/>
                  </a:cxn>
                </a:cxnLst>
                <a:rect l="0" t="0" r="r" b="b"/>
                <a:pathLst>
                  <a:path w="768" h="288">
                    <a:moveTo>
                      <a:pt x="0" y="288"/>
                    </a:moveTo>
                    <a:lnTo>
                      <a:pt x="720" y="96"/>
                    </a:lnTo>
                    <a:lnTo>
                      <a:pt x="768" y="0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Freeform 19"/>
              <p:cNvSpPr>
                <a:spLocks noChangeArrowheads="1"/>
              </p:cNvSpPr>
              <p:nvPr/>
            </p:nvSpPr>
            <p:spPr bwMode="auto">
              <a:xfrm>
                <a:off x="940" y="1169"/>
                <a:ext cx="44" cy="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5" y="79"/>
                  </a:cxn>
                </a:cxnLst>
                <a:rect l="0" t="0" r="r" b="b"/>
                <a:pathLst>
                  <a:path w="45" h="79">
                    <a:moveTo>
                      <a:pt x="0" y="0"/>
                    </a:moveTo>
                    <a:lnTo>
                      <a:pt x="45" y="79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4897578" y="5595350"/>
              <a:ext cx="4058270" cy="5254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defTabSz="457200">
                <a:spcBef>
                  <a:spcPts val="750"/>
                </a:spcBef>
                <a:buClr>
                  <a:srgbClr val="FFFFFF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err="1">
                  <a:solidFill>
                    <a:prstClr val="black"/>
                  </a:solidFill>
                  <a:latin typeface="Times New Roman"/>
                  <a:cs typeface="Times New Roman"/>
                </a:rPr>
                <a:t>Informații</a:t>
              </a:r>
              <a:r>
                <a:rPr lang="en-GB" sz="2800">
                  <a:solidFill>
                    <a:prstClr val="black"/>
                  </a:solidFill>
                  <a:latin typeface="Times New Roman"/>
                  <a:cs typeface="Times New Roman"/>
                </a:rPr>
                <a:t> </a:t>
              </a:r>
              <a:r>
                <a:rPr lang="en-GB" sz="2800" err="1">
                  <a:solidFill>
                    <a:prstClr val="black"/>
                  </a:solidFill>
                  <a:latin typeface="Times New Roman"/>
                  <a:cs typeface="Times New Roman"/>
                </a:rPr>
                <a:t>geometrice</a:t>
              </a:r>
              <a:r>
                <a:rPr lang="en-GB" sz="2800">
                  <a:solidFill>
                    <a:prstClr val="black"/>
                  </a:solidFill>
                  <a:latin typeface="Times New Roman"/>
                  <a:cs typeface="Times New Roman"/>
                </a:rPr>
                <a:t> (3D)</a:t>
              </a:r>
            </a:p>
          </p:txBody>
        </p:sp>
      </p:grp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740998" y="5595350"/>
            <a:ext cx="3526998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defTabSz="457200">
              <a:spcBef>
                <a:spcPts val="750"/>
              </a:spcBef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err="1">
                <a:solidFill>
                  <a:prstClr val="black"/>
                </a:solidFill>
                <a:latin typeface="Times New Roman"/>
                <a:cs typeface="Times New Roman"/>
              </a:rPr>
              <a:t>Informații</a:t>
            </a:r>
            <a:r>
              <a:rPr lang="en-GB" sz="280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GB" sz="2800" err="1">
                <a:solidFill>
                  <a:prstClr val="black"/>
                </a:solidFill>
                <a:latin typeface="Times New Roman"/>
                <a:cs typeface="Times New Roman"/>
              </a:rPr>
              <a:t>semantice</a:t>
            </a:r>
            <a:endParaRPr lang="en-GB" sz="28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1" name="Rectangle 69"/>
          <p:cNvSpPr>
            <a:spLocks noChangeArrowheads="1"/>
          </p:cNvSpPr>
          <p:nvPr/>
        </p:nvSpPr>
        <p:spPr bwMode="auto">
          <a:xfrm>
            <a:off x="91321" y="3124200"/>
            <a:ext cx="684249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FF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FF0000"/>
                </a:solidFill>
                <a:latin typeface="Calibri"/>
                <a:cs typeface="Arial" pitchFamily="34" charset="0"/>
              </a:rPr>
              <a:t>clădire</a:t>
            </a:r>
            <a:endParaRPr lang="en-GB" sz="1400" b="1">
              <a:solidFill>
                <a:srgbClr val="FF00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2" name="Text Box 76"/>
          <p:cNvSpPr txBox="1">
            <a:spLocks noChangeArrowheads="1"/>
          </p:cNvSpPr>
          <p:nvPr/>
        </p:nvSpPr>
        <p:spPr bwMode="auto">
          <a:xfrm>
            <a:off x="311384" y="4248223"/>
            <a:ext cx="874042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00FFFF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FF9900"/>
                </a:solidFill>
                <a:latin typeface="Calibri"/>
                <a:cs typeface="Arial" pitchFamily="34" charset="0"/>
              </a:rPr>
              <a:t>persoană</a:t>
            </a:r>
            <a:endParaRPr lang="en-GB" sz="1400" b="1">
              <a:solidFill>
                <a:srgbClr val="FF99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4" name="Text Box 78"/>
          <p:cNvSpPr txBox="1">
            <a:spLocks noChangeArrowheads="1"/>
          </p:cNvSpPr>
          <p:nvPr/>
        </p:nvSpPr>
        <p:spPr bwMode="auto">
          <a:xfrm>
            <a:off x="2250014" y="4093244"/>
            <a:ext cx="717123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FF00FF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FF00FF"/>
                </a:solidFill>
                <a:latin typeface="Calibri"/>
                <a:cs typeface="Arial" pitchFamily="34" charset="0"/>
              </a:rPr>
              <a:t>maşină</a:t>
            </a:r>
            <a:endParaRPr lang="en-GB" sz="1400" b="1">
              <a:solidFill>
                <a:srgbClr val="FF00FF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5" name="Text Box 79"/>
          <p:cNvSpPr txBox="1">
            <a:spLocks noChangeArrowheads="1"/>
          </p:cNvSpPr>
          <p:nvPr/>
        </p:nvSpPr>
        <p:spPr bwMode="auto">
          <a:xfrm>
            <a:off x="2971800" y="4172312"/>
            <a:ext cx="717123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FF00FF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FF00FF"/>
                </a:solidFill>
                <a:latin typeface="Calibri"/>
                <a:cs typeface="Arial" pitchFamily="34" charset="0"/>
              </a:rPr>
              <a:t>maşină</a:t>
            </a:r>
            <a:endParaRPr lang="en-GB" sz="1400" b="1">
              <a:solidFill>
                <a:srgbClr val="FF00FF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68892" y="4419599"/>
            <a:ext cx="603438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prstClr val="white"/>
                </a:solidFill>
                <a:latin typeface="Calibri"/>
                <a:cs typeface="Arial" pitchFamily="34" charset="0"/>
              </a:rPr>
              <a:t>şosea</a:t>
            </a:r>
            <a:endParaRPr lang="en-GB" sz="1400" b="1">
              <a:solidFill>
                <a:prstClr val="white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22537" y="2599749"/>
            <a:ext cx="620683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008000"/>
                </a:solidFill>
                <a:cs typeface="Arial" pitchFamily="34" charset="0"/>
              </a:rPr>
              <a:t>copac</a:t>
            </a:r>
            <a:endParaRPr lang="en-GB" sz="1400" b="1">
              <a:solidFill>
                <a:srgbClr val="008000"/>
              </a:solidFill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14645" y="2458428"/>
            <a:ext cx="415498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0000FF"/>
                </a:solidFill>
                <a:latin typeface="Calibri"/>
                <a:cs typeface="Arial" pitchFamily="34" charset="0"/>
              </a:rPr>
              <a:t>cer</a:t>
            </a:r>
            <a:endParaRPr lang="en-GB" sz="1400" b="1">
              <a:solidFill>
                <a:srgbClr val="0000FF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1" name="Text Box 77"/>
          <p:cNvSpPr txBox="1">
            <a:spLocks noChangeArrowheads="1"/>
          </p:cNvSpPr>
          <p:nvPr/>
        </p:nvSpPr>
        <p:spPr bwMode="auto">
          <a:xfrm>
            <a:off x="3074347" y="3124200"/>
            <a:ext cx="858087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66FF33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FFFF00"/>
                </a:solidFill>
                <a:latin typeface="Calibri"/>
                <a:cs typeface="Arial" pitchFamily="34" charset="0"/>
              </a:rPr>
              <a:t>fereastră</a:t>
            </a:r>
            <a:endParaRPr lang="en-GB" sz="1400" b="1">
              <a:solidFill>
                <a:srgbClr val="FFFF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895600" y="2657442"/>
            <a:ext cx="428322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00FFFF"/>
                </a:solidFill>
                <a:latin typeface="Calibri"/>
                <a:cs typeface="Arial" pitchFamily="34" charset="0"/>
              </a:rPr>
              <a:t>coş</a:t>
            </a:r>
            <a:endParaRPr lang="en-GB" sz="1400" b="1">
              <a:solidFill>
                <a:srgbClr val="00FFFF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56763" y="4550211"/>
            <a:ext cx="1461546" cy="585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i="1" err="1">
                <a:solidFill>
                  <a:prstClr val="white"/>
                </a:solidFill>
                <a:latin typeface="Calibri"/>
                <a:cs typeface="Arial" pitchFamily="34" charset="0"/>
              </a:rPr>
              <a:t>Scenă</a:t>
            </a:r>
            <a:r>
              <a:rPr lang="en-GB" sz="1600" b="1" i="1">
                <a:solidFill>
                  <a:prstClr val="white"/>
                </a:solidFill>
                <a:latin typeface="Calibri"/>
                <a:cs typeface="Arial" pitchFamily="34" charset="0"/>
              </a:rPr>
              <a:t> outdoor</a:t>
            </a:r>
          </a:p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i="1" err="1">
                <a:solidFill>
                  <a:prstClr val="white"/>
                </a:solidFill>
                <a:latin typeface="Calibri"/>
                <a:cs typeface="Arial" pitchFamily="34" charset="0"/>
              </a:rPr>
              <a:t>Oraş</a:t>
            </a:r>
            <a:endParaRPr lang="en-GB" sz="1600" b="1" i="1">
              <a:solidFill>
                <a:prstClr val="white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66701" y="3489380"/>
            <a:ext cx="620683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008000"/>
                </a:solidFill>
                <a:cs typeface="Arial" pitchFamily="34" charset="0"/>
              </a:rPr>
              <a:t>copac</a:t>
            </a:r>
            <a:endParaRPr lang="en-GB" sz="1400" b="1">
              <a:solidFill>
                <a:srgbClr val="008000"/>
              </a:solidFill>
              <a:cs typeface="Arial" pitchFamily="34" charset="0"/>
            </a:endParaRPr>
          </a:p>
        </p:txBody>
      </p:sp>
      <p:sp>
        <p:nvSpPr>
          <p:cNvPr id="49" name="Rectangle 69"/>
          <p:cNvSpPr>
            <a:spLocks noChangeArrowheads="1"/>
          </p:cNvSpPr>
          <p:nvPr/>
        </p:nvSpPr>
        <p:spPr bwMode="auto">
          <a:xfrm>
            <a:off x="2730143" y="3357176"/>
            <a:ext cx="684249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FF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FF0000"/>
                </a:solidFill>
                <a:latin typeface="Calibri"/>
                <a:cs typeface="Arial" pitchFamily="34" charset="0"/>
              </a:rPr>
              <a:t>clădire</a:t>
            </a:r>
            <a:endParaRPr lang="en-GB" sz="1400" b="1">
              <a:solidFill>
                <a:srgbClr val="FF00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50" name="Text Box 77"/>
          <p:cNvSpPr txBox="1">
            <a:spLocks noChangeArrowheads="1"/>
          </p:cNvSpPr>
          <p:nvPr/>
        </p:nvSpPr>
        <p:spPr bwMode="auto">
          <a:xfrm>
            <a:off x="626146" y="3196015"/>
            <a:ext cx="858087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66FF33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err="1">
                <a:solidFill>
                  <a:srgbClr val="FFFF00"/>
                </a:solidFill>
                <a:latin typeface="Calibri"/>
                <a:cs typeface="Arial" pitchFamily="34" charset="0"/>
              </a:rPr>
              <a:t>fereastră</a:t>
            </a:r>
            <a:endParaRPr lang="en-GB" sz="1400" b="1">
              <a:solidFill>
                <a:srgbClr val="FFFF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0" name="TextBox 46"/>
          <p:cNvSpPr txBox="1">
            <a:spLocks noChangeArrowheads="1"/>
          </p:cNvSpPr>
          <p:nvPr/>
        </p:nvSpPr>
        <p:spPr bwMode="auto">
          <a:xfrm>
            <a:off x="7081309" y="6605588"/>
            <a:ext cx="21050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5893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/>
      <p:bldP spid="36" grpId="0"/>
      <p:bldP spid="37" grpId="0"/>
      <p:bldP spid="39" grpId="0"/>
      <p:bldP spid="41" grpId="0"/>
      <p:bldP spid="44" grpId="0"/>
      <p:bldP spid="45" grpId="0"/>
      <p:bldP spid="48" grpId="0"/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90600"/>
            <a:ext cx="4360863" cy="55102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4800600" y="2965718"/>
            <a:ext cx="4124325" cy="132343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b="0">
                <a:solidFill>
                  <a:schemeClr val="bg1"/>
                </a:solidFill>
                <a:hlinkClick r:id="rId4"/>
              </a:rPr>
              <a:t>L. G. Roberts</a:t>
            </a:r>
            <a:r>
              <a:rPr lang="en-US" sz="2000" b="0">
                <a:solidFill>
                  <a:schemeClr val="bg1"/>
                </a:solidFill>
              </a:rPr>
              <a:t>, </a:t>
            </a:r>
            <a:r>
              <a:rPr lang="en-US" sz="2000" b="0" i="1">
                <a:solidFill>
                  <a:schemeClr val="bg1"/>
                </a:solidFill>
                <a:hlinkClick r:id="rId5"/>
              </a:rPr>
              <a:t>Machine Perception of Three Dimensional Solids</a:t>
            </a:r>
            <a:r>
              <a:rPr lang="en-US" sz="2000" b="0" i="1">
                <a:solidFill>
                  <a:srgbClr val="000000"/>
                </a:solidFill>
              </a:rPr>
              <a:t>,</a:t>
            </a:r>
            <a:r>
              <a:rPr lang="en-US" sz="2000" b="0">
                <a:solidFill>
                  <a:srgbClr val="000000"/>
                </a:solidFill>
              </a:rPr>
              <a:t> </a:t>
            </a:r>
          </a:p>
          <a:p>
            <a:pPr algn="l">
              <a:spcBef>
                <a:spcPct val="0"/>
              </a:spcBef>
            </a:pPr>
            <a:r>
              <a:rPr lang="en-US" sz="2000" err="1">
                <a:solidFill>
                  <a:srgbClr val="000000"/>
                </a:solidFill>
              </a:rPr>
              <a:t>Teza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doctorat</a:t>
            </a:r>
            <a:r>
              <a:rPr lang="en-US" sz="2000">
                <a:solidFill>
                  <a:srgbClr val="000000"/>
                </a:solidFill>
              </a:rPr>
              <a:t>,</a:t>
            </a:r>
            <a:r>
              <a:rPr lang="en-US" sz="2000" b="0">
                <a:solidFill>
                  <a:srgbClr val="000000"/>
                </a:solidFill>
              </a:rPr>
              <a:t> MIT, 1963.</a:t>
            </a:r>
            <a:r>
              <a:rPr lang="en-US" sz="20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5738"/>
            <a:ext cx="8229600" cy="1143001"/>
          </a:xfrm>
        </p:spPr>
        <p:txBody>
          <a:bodyPr/>
          <a:lstStyle/>
          <a:p>
            <a:pPr eaLnBrk="1" hangingPunct="1"/>
            <a:r>
              <a:rPr lang="en-US" sz="4000">
                <a:latin typeface="Times New Roman"/>
                <a:cs typeface="Times New Roman"/>
              </a:rPr>
              <a:t>Date </a:t>
            </a:r>
            <a:r>
              <a:rPr lang="en-US" sz="4000" err="1">
                <a:latin typeface="Times New Roman"/>
                <a:cs typeface="Times New Roman"/>
              </a:rPr>
              <a:t>vizuale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în</a:t>
            </a:r>
            <a:r>
              <a:rPr lang="en-US" sz="4000">
                <a:latin typeface="Times New Roman"/>
                <a:cs typeface="Times New Roman"/>
              </a:rPr>
              <a:t> 1963</a:t>
            </a:r>
          </a:p>
        </p:txBody>
      </p:sp>
    </p:spTree>
    <p:extLst>
      <p:ext uri="{BB962C8B-B14F-4D97-AF65-F5344CB8AC3E}">
        <p14:creationId xmlns:p14="http://schemas.microsoft.com/office/powerpoint/2010/main" val="2595394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5738"/>
            <a:ext cx="8229600" cy="1143001"/>
          </a:xfrm>
        </p:spPr>
        <p:txBody>
          <a:bodyPr/>
          <a:lstStyle/>
          <a:p>
            <a:pPr eaLnBrk="1" hangingPunct="1"/>
            <a:r>
              <a:rPr lang="en-US" sz="4000">
                <a:latin typeface="Times New Roman"/>
                <a:cs typeface="Times New Roman"/>
              </a:rPr>
              <a:t>Date </a:t>
            </a:r>
            <a:r>
              <a:rPr lang="en-US" sz="4000" err="1">
                <a:latin typeface="Times New Roman"/>
                <a:cs typeface="Times New Roman"/>
              </a:rPr>
              <a:t>vizuale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în</a:t>
            </a:r>
            <a:r>
              <a:rPr lang="en-US" sz="4000">
                <a:latin typeface="Times New Roman"/>
                <a:cs typeface="Times New Roman"/>
              </a:rPr>
              <a:t> 2024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8600" y="1173163"/>
            <a:ext cx="2905125" cy="2474913"/>
            <a:chOff x="144" y="432"/>
            <a:chExt cx="1830" cy="1559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44" y="432"/>
              <a:ext cx="1830" cy="1344"/>
              <a:chOff x="144" y="432"/>
              <a:chExt cx="1830" cy="1344"/>
            </a:xfrm>
          </p:grpSpPr>
          <p:pic>
            <p:nvPicPr>
              <p:cNvPr id="26668" name="Picture 6" descr="album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8" y="432"/>
                <a:ext cx="860" cy="6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69" name="Picture 7" descr="album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6" y="1053"/>
                <a:ext cx="918" cy="7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70" name="Picture 8" descr="album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4" y="1056"/>
                <a:ext cx="925" cy="6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71" name="Picture 9" descr="album1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08" y="432"/>
                <a:ext cx="960" cy="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6667" name="Text Box 10"/>
            <p:cNvSpPr txBox="1">
              <a:spLocks noChangeArrowheads="1"/>
            </p:cNvSpPr>
            <p:nvPr/>
          </p:nvSpPr>
          <p:spPr bwMode="auto">
            <a:xfrm>
              <a:off x="722" y="1797"/>
              <a:ext cx="714" cy="19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 err="1"/>
                <a:t>Albume</a:t>
              </a:r>
              <a:r>
                <a:rPr lang="en-US" sz="1400" b="1"/>
                <a:t> </a:t>
              </a:r>
              <a:r>
                <a:rPr lang="en-US" sz="1400" b="1" err="1"/>
                <a:t>foto</a:t>
              </a:r>
              <a:endParaRPr lang="en-US" sz="1400" b="1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28600" y="4265614"/>
            <a:ext cx="2971800" cy="2446338"/>
            <a:chOff x="144" y="2109"/>
            <a:chExt cx="1872" cy="1541"/>
          </a:xfrm>
        </p:grpSpPr>
        <p:pic>
          <p:nvPicPr>
            <p:cNvPr id="26661" name="Picture 12" descr="infrared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52" y="2784"/>
              <a:ext cx="847" cy="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2" name="Picture 13" descr="surveillance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4" y="2109"/>
              <a:ext cx="880" cy="7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3" name="Picture 14" descr="surveillance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60" y="2111"/>
              <a:ext cx="1056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4" name="Text Box 15"/>
            <p:cNvSpPr txBox="1">
              <a:spLocks noChangeArrowheads="1"/>
            </p:cNvSpPr>
            <p:nvPr/>
          </p:nvSpPr>
          <p:spPr bwMode="auto">
            <a:xfrm>
              <a:off x="227" y="3456"/>
              <a:ext cx="1645" cy="19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 err="1"/>
                <a:t>Supraveghere</a:t>
              </a:r>
              <a:r>
                <a:rPr lang="en-US" sz="1400" b="1"/>
                <a:t> video </a:t>
              </a:r>
              <a:r>
                <a:rPr lang="en-US" sz="1400" b="1" err="1"/>
                <a:t>şi</a:t>
              </a:r>
              <a:r>
                <a:rPr lang="en-US" sz="1400" b="1"/>
                <a:t> </a:t>
              </a:r>
              <a:r>
                <a:rPr lang="en-US" sz="1400" b="1" err="1"/>
                <a:t>securitate</a:t>
              </a:r>
              <a:endParaRPr lang="en-US" sz="1400" b="1"/>
            </a:p>
          </p:txBody>
        </p:sp>
        <p:pic>
          <p:nvPicPr>
            <p:cNvPr id="26665" name="Picture 16" descr="surveillance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40" y="2784"/>
              <a:ext cx="904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3352800" y="1165225"/>
            <a:ext cx="5676900" cy="2443163"/>
            <a:chOff x="2112" y="461"/>
            <a:chExt cx="3576" cy="1539"/>
          </a:xfrm>
        </p:grpSpPr>
        <p:sp>
          <p:nvSpPr>
            <p:cNvPr id="26651" name="Text Box 18"/>
            <p:cNvSpPr txBox="1">
              <a:spLocks noChangeArrowheads="1"/>
            </p:cNvSpPr>
            <p:nvPr/>
          </p:nvSpPr>
          <p:spPr bwMode="auto">
            <a:xfrm>
              <a:off x="3264" y="1806"/>
              <a:ext cx="1344" cy="19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 err="1"/>
                <a:t>Filme</a:t>
              </a:r>
              <a:r>
                <a:rPr lang="en-US" sz="1400" b="1"/>
                <a:t>, </a:t>
              </a:r>
              <a:r>
                <a:rPr lang="en-US" sz="1400" b="1" err="1"/>
                <a:t>ştiri</a:t>
              </a:r>
              <a:r>
                <a:rPr lang="en-US" sz="1400" b="1"/>
                <a:t>, </a:t>
              </a:r>
              <a:r>
                <a:rPr lang="en-US" sz="1400" b="1" err="1"/>
                <a:t>sporturi</a:t>
              </a:r>
              <a:endParaRPr lang="en-US" sz="1400" b="1"/>
            </a:p>
          </p:txBody>
        </p: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2112" y="461"/>
              <a:ext cx="3576" cy="1409"/>
              <a:chOff x="2112" y="461"/>
              <a:chExt cx="3576" cy="1409"/>
            </a:xfrm>
          </p:grpSpPr>
          <p:pic>
            <p:nvPicPr>
              <p:cNvPr id="26653" name="Picture 20" descr="news1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984" y="1212"/>
                <a:ext cx="816" cy="6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4" name="Picture 21" descr="news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3888" y="576"/>
                <a:ext cx="864" cy="6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5" name="Picture 22" descr="movie7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976" y="1152"/>
                <a:ext cx="1008" cy="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6" name="Picture 23" descr="sports3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752" y="461"/>
                <a:ext cx="787" cy="7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7" name="Picture 24" descr="sports2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4752" y="1248"/>
                <a:ext cx="936" cy="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8" name="Picture 25" descr="movie8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2112" y="1152"/>
                <a:ext cx="960" cy="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9" name="Picture 26" descr="movie9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3024" y="537"/>
                <a:ext cx="912" cy="6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60" name="Picture 27" descr="movie5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145" y="528"/>
                <a:ext cx="975" cy="6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6631" name="Picture 30" descr="youtube_logo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001000" y="3629025"/>
            <a:ext cx="91440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36" descr="flickr_logo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429000" y="3629025"/>
            <a:ext cx="13716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3" name="Picture 37" descr="google_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04800" y="3629025"/>
            <a:ext cx="137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3429000" y="4270376"/>
            <a:ext cx="5461000" cy="2395538"/>
            <a:chOff x="2160" y="2112"/>
            <a:chExt cx="3440" cy="1509"/>
          </a:xfrm>
        </p:grpSpPr>
        <p:sp>
          <p:nvSpPr>
            <p:cNvPr id="26639" name="Text Box 41"/>
            <p:cNvSpPr txBox="1">
              <a:spLocks noChangeArrowheads="1"/>
            </p:cNvSpPr>
            <p:nvPr/>
          </p:nvSpPr>
          <p:spPr bwMode="auto">
            <a:xfrm>
              <a:off x="3205" y="3427"/>
              <a:ext cx="1473" cy="19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 err="1"/>
                <a:t>Imagini</a:t>
              </a:r>
              <a:r>
                <a:rPr lang="en-US" sz="1400" b="1"/>
                <a:t> </a:t>
              </a:r>
              <a:r>
                <a:rPr lang="en-US" sz="1400" b="1" err="1"/>
                <a:t>medicale</a:t>
              </a:r>
              <a:r>
                <a:rPr lang="en-US" sz="1400" b="1"/>
                <a:t> </a:t>
              </a:r>
              <a:r>
                <a:rPr lang="en-US" sz="1400" b="1" err="1"/>
                <a:t>si</a:t>
              </a:r>
              <a:r>
                <a:rPr lang="en-US" sz="1400" b="1"/>
                <a:t> </a:t>
              </a:r>
              <a:r>
                <a:rPr lang="en-US" sz="1400" b="1" err="1"/>
                <a:t>ştiintifice</a:t>
              </a:r>
              <a:endParaRPr lang="en-US" sz="1400" b="1"/>
            </a:p>
          </p:txBody>
        </p:sp>
        <p:grpSp>
          <p:nvGrpSpPr>
            <p:cNvPr id="8" name="Group 42"/>
            <p:cNvGrpSpPr>
              <a:grpSpLocks/>
            </p:cNvGrpSpPr>
            <p:nvPr/>
          </p:nvGrpSpPr>
          <p:grpSpPr bwMode="auto">
            <a:xfrm>
              <a:off x="2160" y="2112"/>
              <a:ext cx="3440" cy="1340"/>
              <a:chOff x="2160" y="2112"/>
              <a:chExt cx="3440" cy="1340"/>
            </a:xfrm>
          </p:grpSpPr>
          <p:pic>
            <p:nvPicPr>
              <p:cNvPr id="26641" name="Picture 43" descr="Hawaii_IR_loop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4032" y="2112"/>
                <a:ext cx="816" cy="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2" name="Picture 44" descr="aerial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4032" y="2688"/>
                <a:ext cx="720" cy="7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3" name="Picture 45" descr="vessels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160" y="2160"/>
                <a:ext cx="528" cy="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4" name="Picture 46" descr="spine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2688" y="2112"/>
                <a:ext cx="520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5" name="Picture 47" descr="hubble4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806" y="2208"/>
                <a:ext cx="736" cy="5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6" name="Picture 48" descr="hubble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4704" y="2736"/>
                <a:ext cx="896" cy="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7" name="Picture 49" descr="brain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2167" y="2832"/>
                <a:ext cx="521" cy="6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8" name="Picture 50" descr="protein_crystal2"/>
              <p:cNvPicPr>
                <a:picLocks noChangeAspect="1"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3216" y="2160"/>
                <a:ext cx="864" cy="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9" name="Picture 51" descr="electron_microscopy"/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3408" y="2832"/>
                <a:ext cx="624" cy="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0" name="Picture 52" descr="microscopy3"/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2688" y="2704"/>
                <a:ext cx="720" cy="7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6637" name="Picture 63"/>
          <p:cNvPicPr>
            <a:picLocks noChangeAspect="1" noChangeArrowheads="1"/>
          </p:cNvPicPr>
          <p:nvPr/>
        </p:nvPicPr>
        <p:blipFill>
          <a:blip r:embed="rId32" cstate="print"/>
          <a:srcRect r="45854"/>
          <a:stretch>
            <a:fillRect/>
          </a:stretch>
        </p:blipFill>
        <p:spPr bwMode="auto">
          <a:xfrm>
            <a:off x="1733550" y="3629025"/>
            <a:ext cx="1619250" cy="5048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26638" name="TextBox 46"/>
          <p:cNvSpPr txBox="1">
            <a:spLocks noChangeArrowheads="1"/>
          </p:cNvSpPr>
          <p:nvPr/>
        </p:nvSpPr>
        <p:spPr bwMode="auto">
          <a:xfrm>
            <a:off x="7081309" y="6605588"/>
            <a:ext cx="21050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/>
              <a:t>Slide </a:t>
            </a:r>
            <a:r>
              <a:rPr lang="en-US" sz="1200" err="1"/>
              <a:t>adaptat</a:t>
            </a:r>
            <a:r>
              <a:rPr lang="en-US" sz="1200"/>
              <a:t> </a:t>
            </a:r>
            <a:r>
              <a:rPr lang="en-US" sz="1200" err="1"/>
              <a:t>după</a:t>
            </a:r>
            <a:r>
              <a:rPr lang="en-US" sz="1200"/>
              <a:t> S. </a:t>
            </a:r>
            <a:r>
              <a:rPr lang="en-US" sz="1200" err="1"/>
              <a:t>Lazebnik</a:t>
            </a:r>
            <a:endParaRPr lang="en-US" sz="1200"/>
          </a:p>
        </p:txBody>
      </p:sp>
      <p:pic>
        <p:nvPicPr>
          <p:cNvPr id="9" name="Picture 8" descr="twitter_logo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63" y="3689314"/>
            <a:ext cx="1157937" cy="436599"/>
          </a:xfrm>
          <a:prstGeom prst="rect">
            <a:avLst/>
          </a:prstGeom>
        </p:spPr>
      </p:pic>
      <p:pic>
        <p:nvPicPr>
          <p:cNvPr id="10" name="Picture 9" descr="facebookLogo.jpe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92" y="3546423"/>
            <a:ext cx="1415908" cy="7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63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rm2.mpg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81325" y="1429995"/>
            <a:ext cx="8660173" cy="3969246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65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Exemplu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vedere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artificială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325" y="5975657"/>
            <a:ext cx="8862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hlinkClick r:id="rId6"/>
              </a:rPr>
              <a:t>https://www.youtube.com/watch?v=nVTkVe1VHAc</a:t>
            </a:r>
            <a:endParaRPr lang="en-US" sz="3200"/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3896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253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Exemplu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vedere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artificială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07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43013"/>
            <a:ext cx="30480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07557" name="Text Box 5"/>
          <p:cNvSpPr txBox="1">
            <a:spLocks noChangeArrowheads="1"/>
          </p:cNvSpPr>
          <p:nvPr/>
        </p:nvSpPr>
        <p:spPr bwMode="auto">
          <a:xfrm>
            <a:off x="3844925" y="5702300"/>
            <a:ext cx="1336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 i="1">
                <a:latin typeface="Arial" charset="0"/>
              </a:rPr>
              <a:t>Terminator 2</a:t>
            </a:r>
            <a:endParaRPr lang="en-US" sz="16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431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1600"/>
            <a:ext cx="8229600" cy="1386930"/>
          </a:xfrm>
        </p:spPr>
        <p:txBody>
          <a:bodyPr>
            <a:no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Aplicații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succes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br>
              <a:rPr lang="en-US">
                <a:latin typeface="Times New Roman"/>
                <a:cs typeface="Times New Roman"/>
              </a:rPr>
            </a:br>
            <a:r>
              <a:rPr lang="en-US" err="1">
                <a:latin typeface="Times New Roman"/>
                <a:cs typeface="Times New Roman"/>
              </a:rPr>
              <a:t>Vederea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Artificială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4740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65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Corectarea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automată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testelor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grilă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89032" y="1702010"/>
            <a:ext cx="34334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FE2EE-552F-221B-96E7-6046554B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9" y="1166965"/>
            <a:ext cx="3531006" cy="50086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300E96-0F76-91D7-8004-F748DD3BBE70}"/>
              </a:ext>
            </a:extLst>
          </p:cNvPr>
          <p:cNvCxnSpPr>
            <a:cxnSpLocks/>
          </p:cNvCxnSpPr>
          <p:nvPr/>
        </p:nvCxnSpPr>
        <p:spPr>
          <a:xfrm>
            <a:off x="4271418" y="3386407"/>
            <a:ext cx="1416206" cy="0"/>
          </a:xfrm>
          <a:prstGeom prst="straightConnector1">
            <a:avLst/>
          </a:prstGeom>
          <a:ln w="95250">
            <a:solidFill>
              <a:srgbClr val="0070C0">
                <a:alpha val="7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F076B-DC4D-6437-E716-A912F45D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29" y="1179727"/>
            <a:ext cx="1074333" cy="3950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55499-D582-C8F7-D575-1DD405B2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" y="6117046"/>
            <a:ext cx="7772400" cy="5645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B05340-5200-E56A-0611-3FDD1BC2ED46}"/>
              </a:ext>
            </a:extLst>
          </p:cNvPr>
          <p:cNvCxnSpPr>
            <a:cxnSpLocks/>
          </p:cNvCxnSpPr>
          <p:nvPr/>
        </p:nvCxnSpPr>
        <p:spPr>
          <a:xfrm>
            <a:off x="6518095" y="5251155"/>
            <a:ext cx="0" cy="760642"/>
          </a:xfrm>
          <a:prstGeom prst="straightConnector1">
            <a:avLst/>
          </a:prstGeom>
          <a:ln w="95250">
            <a:solidFill>
              <a:srgbClr val="0070C0">
                <a:alpha val="7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91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65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Corectarea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automată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testelor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grilă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9930D-0416-FB58-1943-4D459419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34" y="1690635"/>
            <a:ext cx="7391731" cy="46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7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65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Traducere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automată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89032" y="1702010"/>
            <a:ext cx="34334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 descr="Google Word Lens iPhone 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2700"/>
            <a:ext cx="762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0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Noi</a:t>
            </a:r>
            <a:r>
              <a:rPr lang="en-US">
                <a:latin typeface="Times New Roman"/>
                <a:cs typeface="Times New Roman"/>
              </a:rPr>
              <a:t> = </a:t>
            </a:r>
            <a:r>
              <a:rPr lang="en-US" err="1">
                <a:latin typeface="Times New Roman"/>
                <a:cs typeface="Times New Roman"/>
              </a:rPr>
              <a:t>cei</a:t>
            </a:r>
            <a:r>
              <a:rPr lang="en-US">
                <a:latin typeface="Times New Roman"/>
                <a:cs typeface="Times New Roman"/>
              </a:rPr>
              <a:t> care </a:t>
            </a:r>
            <a:r>
              <a:rPr lang="en-US" err="1">
                <a:latin typeface="Times New Roman"/>
                <a:cs typeface="Times New Roman"/>
              </a:rPr>
              <a:t>predăm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 descr="balexe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6" r="10129" b="42042"/>
          <a:stretch/>
        </p:blipFill>
        <p:spPr>
          <a:xfrm>
            <a:off x="718486" y="2127329"/>
            <a:ext cx="1804573" cy="2046263"/>
          </a:xfrm>
          <a:prstGeom prst="rect">
            <a:avLst/>
          </a:prstGeom>
        </p:spPr>
      </p:pic>
      <p:pic>
        <p:nvPicPr>
          <p:cNvPr id="5" name="Picture 4" descr="radu_ionescu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1908" y="2092744"/>
            <a:ext cx="1838518" cy="208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4" y="4210141"/>
            <a:ext cx="26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Times New Roman"/>
                <a:cs typeface="Times New Roman"/>
              </a:rPr>
              <a:t>Bogdan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9622" y="4210141"/>
            <a:ext cx="26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FF0000"/>
                </a:solidFill>
                <a:latin typeface="Times New Roman"/>
                <a:cs typeface="Times New Roman"/>
              </a:rPr>
              <a:t>Radu</a:t>
            </a:r>
            <a:endParaRPr lang="en-US" sz="2400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2569" y="4210141"/>
            <a:ext cx="26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Times New Roman"/>
                <a:cs typeface="Times New Roman"/>
              </a:rPr>
              <a:t>Alexandra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42305" y="4638382"/>
            <a:ext cx="339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Curs (50%)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07365" y="4630955"/>
            <a:ext cx="339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Curs (50%)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85098" y="4641268"/>
            <a:ext cx="339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Laborator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(100%)</a:t>
            </a:r>
          </a:p>
        </p:txBody>
      </p:sp>
      <p:pic>
        <p:nvPicPr>
          <p:cNvPr id="3" name="Picture 2" descr="alexandra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6" t="23528" r="23020" b="28738"/>
          <a:stretch/>
        </p:blipFill>
        <p:spPr>
          <a:xfrm>
            <a:off x="6299292" y="2090780"/>
            <a:ext cx="1740593" cy="20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98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3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Maşini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fără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şofer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" y="1676400"/>
            <a:ext cx="4550953" cy="318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i.dailymail.co.uk/i/pix/2012/05/08/article-0-12F90FEA000005DC-971_634x4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25" y="1676400"/>
            <a:ext cx="4291888" cy="31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632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Maşini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fără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şofer</a:t>
            </a:r>
            <a:r>
              <a:rPr lang="en-US">
                <a:latin typeface="Times New Roman"/>
                <a:cs typeface="Times New Roman"/>
              </a:rPr>
              <a:t> - Google</a:t>
            </a:r>
          </a:p>
        </p:txBody>
      </p:sp>
      <p:pic>
        <p:nvPicPr>
          <p:cNvPr id="3" name="Google Self-Driving Car on City Stree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200" y="1386278"/>
            <a:ext cx="81026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246" y="6014300"/>
            <a:ext cx="10514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hlinkClick r:id="rId5"/>
              </a:rPr>
              <a:t>https://www.youtube.com/watch?v=TsaES--OTzM</a:t>
            </a:r>
            <a:endParaRPr lang="en-US" sz="32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963"/>
            <a:ext cx="9024938" cy="1143000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Times New Roman"/>
                <a:cs typeface="Times New Roman"/>
              </a:rPr>
              <a:t>Recunoaşterea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optică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caracterelor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(OCR)</a:t>
            </a:r>
          </a:p>
        </p:txBody>
      </p:sp>
      <p:pic>
        <p:nvPicPr>
          <p:cNvPr id="414723" name="Picture 3" descr="asample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973069"/>
            <a:ext cx="3657600" cy="2286000"/>
          </a:xfrm>
          <a:prstGeom prst="rect">
            <a:avLst/>
          </a:prstGeom>
          <a:noFill/>
        </p:spPr>
      </p:pic>
      <p:sp>
        <p:nvSpPr>
          <p:cNvPr id="414724" name="Text Box 4"/>
          <p:cNvSpPr txBox="1">
            <a:spLocks noChangeArrowheads="1"/>
          </p:cNvSpPr>
          <p:nvPr/>
        </p:nvSpPr>
        <p:spPr bwMode="auto">
          <a:xfrm>
            <a:off x="310166" y="5644831"/>
            <a:ext cx="413105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err="1">
                <a:latin typeface="Arial" charset="0"/>
              </a:rPr>
              <a:t>Recunoaşterea</a:t>
            </a:r>
            <a:r>
              <a:rPr lang="en-US" sz="1600">
                <a:latin typeface="Arial" charset="0"/>
              </a:rPr>
              <a:t> </a:t>
            </a:r>
            <a:r>
              <a:rPr lang="en-US" sz="1600" err="1">
                <a:latin typeface="Arial" charset="0"/>
              </a:rPr>
              <a:t>cifrelor</a:t>
            </a:r>
            <a:endParaRPr lang="en-US" sz="1600">
              <a:latin typeface="Arial" charset="0"/>
            </a:endParaRPr>
          </a:p>
          <a:p>
            <a:pPr algn="ctr"/>
            <a:r>
              <a:rPr lang="en-US" sz="1600">
                <a:solidFill>
                  <a:srgbClr val="0000FF"/>
                </a:solidFill>
                <a:latin typeface="Arial" charset="0"/>
              </a:rPr>
              <a:t>http://</a:t>
            </a:r>
            <a:r>
              <a:rPr lang="en-US" sz="1600" err="1">
                <a:solidFill>
                  <a:srgbClr val="0000FF"/>
                </a:solidFill>
                <a:latin typeface="Arial" charset="0"/>
              </a:rPr>
              <a:t>yann.lecun.com</a:t>
            </a:r>
            <a:r>
              <a:rPr lang="en-US" sz="1600">
                <a:solidFill>
                  <a:srgbClr val="0000FF"/>
                </a:solidFill>
                <a:latin typeface="Arial" charset="0"/>
              </a:rPr>
              <a:t>/</a:t>
            </a:r>
            <a:r>
              <a:rPr lang="en-US" sz="1600" err="1">
                <a:solidFill>
                  <a:srgbClr val="0000FF"/>
                </a:solidFill>
                <a:latin typeface="Arial" charset="0"/>
              </a:rPr>
              <a:t>exdb</a:t>
            </a:r>
            <a:r>
              <a:rPr lang="en-US" sz="1600">
                <a:solidFill>
                  <a:srgbClr val="0000FF"/>
                </a:solidFill>
                <a:latin typeface="Arial" charset="0"/>
              </a:rPr>
              <a:t>/</a:t>
            </a:r>
            <a:r>
              <a:rPr lang="en-US" sz="1600" err="1">
                <a:solidFill>
                  <a:srgbClr val="0000FF"/>
                </a:solidFill>
                <a:latin typeface="Arial" charset="0"/>
              </a:rPr>
              <a:t>lenet</a:t>
            </a:r>
            <a:r>
              <a:rPr lang="en-US" sz="1600">
                <a:solidFill>
                  <a:srgbClr val="0000FF"/>
                </a:solidFill>
                <a:latin typeface="Arial" charset="0"/>
              </a:rPr>
              <a:t>/</a:t>
            </a:r>
            <a:r>
              <a:rPr lang="en-US" sz="1600" err="1">
                <a:solidFill>
                  <a:srgbClr val="0000FF"/>
                </a:solidFill>
                <a:latin typeface="Arial" charset="0"/>
              </a:rPr>
              <a:t>index.html</a:t>
            </a:r>
            <a:endParaRPr lang="en-US" sz="160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14725" name="Rectangle 5"/>
          <p:cNvSpPr>
            <a:spLocks noChangeArrowheads="1"/>
          </p:cNvSpPr>
          <p:nvPr/>
        </p:nvSpPr>
        <p:spPr bwMode="auto">
          <a:xfrm>
            <a:off x="685800" y="1524000"/>
            <a:ext cx="7772400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/>
              <a:buChar char="•"/>
            </a:pPr>
            <a:r>
              <a:rPr lang="en-US" sz="2800" err="1">
                <a:latin typeface="Times New Roman"/>
                <a:cs typeface="Times New Roman"/>
              </a:rPr>
              <a:t>Tehnologie</a:t>
            </a:r>
            <a:r>
              <a:rPr lang="en-US" sz="2800">
                <a:latin typeface="Times New Roman"/>
                <a:cs typeface="Times New Roman"/>
              </a:rPr>
              <a:t> care </a:t>
            </a:r>
            <a:r>
              <a:rPr lang="en-US" sz="2800" err="1">
                <a:latin typeface="Times New Roman"/>
                <a:cs typeface="Times New Roman"/>
              </a:rPr>
              <a:t>converteşte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documente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scanate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în</a:t>
            </a:r>
            <a:r>
              <a:rPr lang="en-US" sz="2800">
                <a:latin typeface="Times New Roman"/>
                <a:cs typeface="Times New Roman"/>
              </a:rPr>
              <a:t> text.</a:t>
            </a:r>
          </a:p>
        </p:txBody>
      </p:sp>
      <p:pic>
        <p:nvPicPr>
          <p:cNvPr id="414726" name="Picture 6" descr="California_license_plate_ANP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701606"/>
            <a:ext cx="3581400" cy="2762250"/>
          </a:xfrm>
          <a:prstGeom prst="rect">
            <a:avLst/>
          </a:prstGeom>
          <a:noFill/>
        </p:spPr>
      </p:pic>
      <p:sp>
        <p:nvSpPr>
          <p:cNvPr id="414727" name="Text Box 7"/>
          <p:cNvSpPr txBox="1">
            <a:spLocks noChangeArrowheads="1"/>
          </p:cNvSpPr>
          <p:nvPr/>
        </p:nvSpPr>
        <p:spPr bwMode="auto">
          <a:xfrm>
            <a:off x="4481826" y="5644831"/>
            <a:ext cx="45729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err="1">
                <a:latin typeface="Arial" charset="0"/>
              </a:rPr>
              <a:t>Recunoaşterea</a:t>
            </a:r>
            <a:r>
              <a:rPr lang="en-US" sz="1600">
                <a:latin typeface="Arial" charset="0"/>
              </a:rPr>
              <a:t> </a:t>
            </a:r>
            <a:r>
              <a:rPr lang="en-US" sz="1600" err="1">
                <a:latin typeface="Arial" charset="0"/>
              </a:rPr>
              <a:t>plăcuțelor</a:t>
            </a:r>
            <a:r>
              <a:rPr lang="en-US" sz="1600">
                <a:latin typeface="Arial" charset="0"/>
              </a:rPr>
              <a:t> de </a:t>
            </a:r>
            <a:r>
              <a:rPr lang="en-US" sz="1600" err="1">
                <a:latin typeface="Arial" charset="0"/>
              </a:rPr>
              <a:t>înmatriculare</a:t>
            </a:r>
            <a:endParaRPr lang="en-US" sz="1600">
              <a:latin typeface="Arial" charset="0"/>
            </a:endParaRPr>
          </a:p>
          <a:p>
            <a:pPr algn="ctr"/>
            <a:r>
              <a:rPr lang="en-US" sz="1200">
                <a:latin typeface="Arial" charset="0"/>
                <a:hlinkClick r:id="rId5"/>
              </a:rPr>
              <a:t>http://en.wikipedia.org/wiki/Automatic_number_plate_recognition</a:t>
            </a:r>
            <a:endParaRPr lang="en-US" sz="1200">
              <a:latin typeface="Arial" charset="0"/>
            </a:endParaRPr>
          </a:p>
          <a:p>
            <a:pPr algn="ctr"/>
            <a:endParaRPr 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492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253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Detectarea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876800"/>
            <a:ext cx="77724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err="1">
                <a:latin typeface="Times New Roman"/>
                <a:cs typeface="Times New Roman"/>
              </a:rPr>
              <a:t>Multe</a:t>
            </a:r>
            <a:r>
              <a:rPr lang="en-US">
                <a:latin typeface="Times New Roman"/>
                <a:cs typeface="Times New Roman"/>
              </a:rPr>
              <a:t> din </a:t>
            </a:r>
            <a:r>
              <a:rPr lang="en-US" err="1">
                <a:latin typeface="Times New Roman"/>
                <a:cs typeface="Times New Roman"/>
              </a:rPr>
              <a:t>camerele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digitale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existente</a:t>
            </a:r>
            <a:r>
              <a:rPr lang="en-US">
                <a:latin typeface="Times New Roman"/>
                <a:cs typeface="Times New Roman"/>
              </a:rPr>
              <a:t> au </a:t>
            </a:r>
            <a:r>
              <a:rPr lang="en-US" err="1">
                <a:latin typeface="Times New Roman"/>
                <a:cs typeface="Times New Roman"/>
              </a:rPr>
              <a:t>incorporat</a:t>
            </a:r>
            <a:r>
              <a:rPr lang="en-US">
                <a:latin typeface="Times New Roman"/>
                <a:cs typeface="Times New Roman"/>
              </a:rPr>
              <a:t> detector facial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Canon, Sony, Fuji, …</a:t>
            </a:r>
          </a:p>
          <a:p>
            <a:pPr lvl="1">
              <a:buFontTx/>
              <a:buNone/>
            </a:pP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90149" name="Picture 5" descr="tested_4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2188" y="1371600"/>
            <a:ext cx="4619625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7607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676"/>
            <a:ext cx="8229600" cy="1143000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Smile detection?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11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313" y="2170113"/>
            <a:ext cx="7443787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11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143000"/>
            <a:ext cx="7467600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1176" name="Rectangle 8"/>
          <p:cNvSpPr>
            <a:spLocks noChangeArrowheads="1"/>
          </p:cNvSpPr>
          <p:nvPr/>
        </p:nvSpPr>
        <p:spPr bwMode="auto">
          <a:xfrm>
            <a:off x="2051050" y="6276946"/>
            <a:ext cx="44795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>
                <a:hlinkClick r:id="rId5"/>
              </a:rPr>
              <a:t>Sony Cyber-shot® T70 Digital Still Camera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40898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3"/>
            <a:ext cx="9276831" cy="1143000"/>
          </a:xfrm>
        </p:spPr>
        <p:txBody>
          <a:bodyPr>
            <a:noAutofit/>
          </a:bodyPr>
          <a:lstStyle/>
          <a:p>
            <a:r>
              <a:rPr lang="en-US" sz="3800" err="1">
                <a:latin typeface="Times New Roman"/>
                <a:cs typeface="Times New Roman"/>
              </a:rPr>
              <a:t>Detectarea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facială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pentru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protejarea</a:t>
            </a:r>
            <a:r>
              <a:rPr lang="en-US" sz="3800">
                <a:latin typeface="Times New Roman"/>
                <a:cs typeface="Times New Roman"/>
              </a:rPr>
              <a:t> </a:t>
            </a:r>
            <a:r>
              <a:rPr lang="en-US" sz="3800" err="1">
                <a:latin typeface="Times New Roman"/>
                <a:cs typeface="Times New Roman"/>
              </a:rPr>
              <a:t>identității</a:t>
            </a:r>
            <a:endParaRPr lang="en-US" sz="3800">
              <a:latin typeface="Times New Roman"/>
              <a:cs typeface="Times New Roman"/>
            </a:endParaRPr>
          </a:p>
        </p:txBody>
      </p:sp>
      <p:pic>
        <p:nvPicPr>
          <p:cNvPr id="3078" name="Picture 6" descr="http://news.cnet.com/i/bto/20080513/face_blurring_street_view_5.13.2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79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www.gadgetlite.com/wp-content/uploads/2010/11/google-street-view-logo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http://www.gadgetlite.com/wp-content/uploads/2010/11/google-street-view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2590800" cy="108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01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sociorocketnewsen.files.wordpress.com/2012/10/maps-my-local-kfc.jpg?w=580&amp;h=2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9" y="521043"/>
            <a:ext cx="769281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Google maps the Sphinx in front of the Luxor Casino has it's face blur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62" y="1033847"/>
            <a:ext cx="7945818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.imgur.com/81g2j7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42" y="1526702"/>
            <a:ext cx="8039099" cy="502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-D67RAzshC2c/TjELpvWeoYI/AAAAAAAABjA/UZOmz7vWmfk/w402-h457-no/do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091" y="1280079"/>
            <a:ext cx="4402989" cy="500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mileyFac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04" y="-2029"/>
            <a:ext cx="1180698" cy="11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Tenis</a:t>
            </a:r>
            <a:r>
              <a:rPr lang="en-US">
                <a:latin typeface="Times New Roman"/>
                <a:cs typeface="Times New Roman"/>
              </a:rPr>
              <a:t>: </a:t>
            </a:r>
            <a:r>
              <a:rPr lang="en-US" err="1">
                <a:latin typeface="Times New Roman"/>
                <a:cs typeface="Times New Roman"/>
              </a:rPr>
              <a:t>sistemul</a:t>
            </a:r>
            <a:r>
              <a:rPr lang="en-US">
                <a:latin typeface="Times New Roman"/>
                <a:cs typeface="Times New Roman"/>
              </a:rPr>
              <a:t> Hawk-eye</a:t>
            </a:r>
          </a:p>
        </p:txBody>
      </p:sp>
      <p:pic>
        <p:nvPicPr>
          <p:cNvPr id="2" name="Picture 1" descr="tennisfigur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417638"/>
            <a:ext cx="4422775" cy="2649589"/>
          </a:xfrm>
          <a:prstGeom prst="rect">
            <a:avLst/>
          </a:prstGeom>
        </p:spPr>
      </p:pic>
      <p:pic>
        <p:nvPicPr>
          <p:cNvPr id="10" name="Picture 9" descr="tennis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50" y="4365798"/>
            <a:ext cx="2393950" cy="1798031"/>
          </a:xfrm>
          <a:prstGeom prst="rect">
            <a:avLst/>
          </a:prstGeom>
        </p:spPr>
      </p:pic>
      <p:pic>
        <p:nvPicPr>
          <p:cNvPr id="11" name="Picture 10" descr="tennis4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4365798"/>
            <a:ext cx="2245302" cy="17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82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253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Tenis</a:t>
            </a:r>
            <a:r>
              <a:rPr lang="en-US">
                <a:latin typeface="Times New Roman"/>
                <a:cs typeface="Times New Roman"/>
              </a:rPr>
              <a:t>: </a:t>
            </a:r>
            <a:r>
              <a:rPr lang="en-US" err="1">
                <a:latin typeface="Times New Roman"/>
                <a:cs typeface="Times New Roman"/>
              </a:rPr>
              <a:t>sistemul</a:t>
            </a:r>
            <a:r>
              <a:rPr lang="en-US">
                <a:latin typeface="Times New Roman"/>
                <a:cs typeface="Times New Roman"/>
              </a:rPr>
              <a:t> Hawk-eye</a:t>
            </a:r>
          </a:p>
        </p:txBody>
      </p:sp>
      <p:pic>
        <p:nvPicPr>
          <p:cNvPr id="3" name="The best Tennis challenge ev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299799"/>
            <a:ext cx="8128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105" y="6033575"/>
            <a:ext cx="104769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hlinkClick r:id="rId6"/>
              </a:rPr>
              <a:t>https://www.youtube.com/watch?v=TEsWpnEcMdA</a:t>
            </a:r>
            <a:endParaRPr lang="en-US" sz="32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0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Fotbal</a:t>
            </a:r>
            <a:r>
              <a:rPr lang="en-US">
                <a:latin typeface="Times New Roman"/>
                <a:cs typeface="Times New Roman"/>
              </a:rPr>
              <a:t>: </a:t>
            </a:r>
            <a:r>
              <a:rPr lang="en-US" err="1">
                <a:latin typeface="Times New Roman"/>
                <a:cs typeface="Times New Roman"/>
              </a:rPr>
              <a:t>sistemul</a:t>
            </a:r>
            <a:r>
              <a:rPr lang="en-US">
                <a:latin typeface="Times New Roman"/>
                <a:cs typeface="Times New Roman"/>
              </a:rPr>
              <a:t> Goal Line</a:t>
            </a:r>
          </a:p>
        </p:txBody>
      </p:sp>
      <p:pic>
        <p:nvPicPr>
          <p:cNvPr id="3" name="Picture 2" descr="Goal-Line-Technolog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02" y="1914578"/>
            <a:ext cx="7016750" cy="36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5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Voi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=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studenții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de la 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opțional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err="1">
                <a:solidFill>
                  <a:srgbClr val="000000"/>
                </a:solidFill>
                <a:latin typeface="Times New Roman"/>
                <a:cs typeface="Times New Roman"/>
              </a:rPr>
              <a:t>Info+Mate-Info+CTI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 descr="A table of numbers and names&#10;&#10;Description automatically generated with medium confidence">
            <a:extLst>
              <a:ext uri="{FF2B5EF4-FFF2-40B4-BE49-F238E27FC236}">
                <a16:creationId xmlns:a16="http://schemas.microsoft.com/office/drawing/2014/main" id="{6A3B8382-D1E8-41FF-3AFA-C53F5768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4" y="1756882"/>
            <a:ext cx="2944538" cy="4337420"/>
          </a:xfrm>
          <a:prstGeom prst="rect">
            <a:avLst/>
          </a:prstGeom>
        </p:spPr>
      </p:pic>
      <p:pic>
        <p:nvPicPr>
          <p:cNvPr id="9" name="Picture 8" descr="A table with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3973D2A-79C4-5B5A-CD58-13FFEE87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814" y="1756881"/>
            <a:ext cx="2634207" cy="4337421"/>
          </a:xfrm>
          <a:prstGeom prst="rect">
            <a:avLst/>
          </a:prstGeom>
        </p:spPr>
      </p:pic>
      <p:pic>
        <p:nvPicPr>
          <p:cNvPr id="11" name="Picture 10" descr="A table of numbers and names&#10;&#10;Description automatically generated with medium confidence">
            <a:extLst>
              <a:ext uri="{FF2B5EF4-FFF2-40B4-BE49-F238E27FC236}">
                <a16:creationId xmlns:a16="http://schemas.microsoft.com/office/drawing/2014/main" id="{AD2C83CD-5FA8-5533-3604-C167C968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95"/>
          <a:stretch/>
        </p:blipFill>
        <p:spPr>
          <a:xfrm>
            <a:off x="5755041" y="1777429"/>
            <a:ext cx="3167074" cy="422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81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Fotbal</a:t>
            </a:r>
            <a:r>
              <a:rPr lang="en-US">
                <a:latin typeface="Times New Roman"/>
                <a:cs typeface="Times New Roman"/>
              </a:rPr>
              <a:t>: </a:t>
            </a:r>
            <a:r>
              <a:rPr lang="en-US" err="1">
                <a:latin typeface="Times New Roman"/>
                <a:cs typeface="Times New Roman"/>
              </a:rPr>
              <a:t>sistemul</a:t>
            </a:r>
            <a:r>
              <a:rPr lang="en-US">
                <a:latin typeface="Times New Roman"/>
                <a:cs typeface="Times New Roman"/>
              </a:rPr>
              <a:t> Goal Line</a:t>
            </a:r>
          </a:p>
        </p:txBody>
      </p:sp>
      <p:pic>
        <p:nvPicPr>
          <p:cNvPr id="3" name="Frank Lampard's DISALLOWED Goal- Germany v England World Cup South Africa 2010 Last Sixte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800" y="1702510"/>
            <a:ext cx="8128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224" y="1240845"/>
            <a:ext cx="601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Cupa</a:t>
            </a:r>
            <a:r>
              <a:rPr lang="en-US" sz="2400"/>
              <a:t> </a:t>
            </a:r>
            <a:r>
              <a:rPr lang="en-US" sz="2400" err="1"/>
              <a:t>Mondială</a:t>
            </a:r>
            <a:r>
              <a:rPr lang="en-US" sz="2400"/>
              <a:t> 2010: Germania - Anglia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492" y="6278041"/>
            <a:ext cx="11018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hlinkClick r:id="rId6"/>
              </a:rPr>
              <a:t>https://www.youtube.com/watch?v=o5QlBHF6ib8</a:t>
            </a:r>
            <a:endParaRPr lang="en-US" sz="3200"/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550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65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Căutare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vizuală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7848601" cy="343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07" y="1301970"/>
            <a:ext cx="645979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911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Prevenirea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accidentelor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876800"/>
            <a:ext cx="8077200" cy="2057400"/>
          </a:xfrm>
        </p:spPr>
        <p:txBody>
          <a:bodyPr>
            <a:noAutofit/>
          </a:bodyPr>
          <a:lstStyle/>
          <a:p>
            <a:r>
              <a:rPr lang="en-US" sz="2400" err="1">
                <a:latin typeface="Times New Roman"/>
                <a:cs typeface="Times New Roman"/>
                <a:hlinkClick r:id="rId3"/>
              </a:rPr>
              <a:t>Mobileye</a:t>
            </a:r>
            <a:endParaRPr lang="en-US" sz="2400">
              <a:latin typeface="Times New Roman"/>
              <a:cs typeface="Times New Roman"/>
            </a:endParaRPr>
          </a:p>
          <a:p>
            <a:pPr lvl="1"/>
            <a:r>
              <a:rPr lang="en-US" sz="2000" err="1">
                <a:latin typeface="Times New Roman"/>
                <a:cs typeface="Times New Roman"/>
              </a:rPr>
              <a:t>sistem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vizual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disponibil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pe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unele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modele</a:t>
            </a:r>
            <a:r>
              <a:rPr lang="en-US" sz="2000">
                <a:latin typeface="Times New Roman"/>
                <a:cs typeface="Times New Roman"/>
              </a:rPr>
              <a:t> BMW, GM, Volvo</a:t>
            </a:r>
          </a:p>
        </p:txBody>
      </p:sp>
      <p:pic>
        <p:nvPicPr>
          <p:cNvPr id="3973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875" y="869950"/>
            <a:ext cx="7781925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7320" name="Text Box 8"/>
          <p:cNvSpPr txBox="1">
            <a:spLocks noChangeArrowheads="1"/>
          </p:cNvSpPr>
          <p:nvPr/>
        </p:nvSpPr>
        <p:spPr bwMode="auto">
          <a:xfrm>
            <a:off x="6481971" y="6586022"/>
            <a:ext cx="264026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>
                <a:latin typeface="Arial" charset="0"/>
              </a:rPr>
              <a:t>Slide </a:t>
            </a:r>
            <a:r>
              <a:rPr lang="en-US" sz="1200" err="1">
                <a:latin typeface="Arial" charset="0"/>
              </a:rPr>
              <a:t>adaptat</a:t>
            </a:r>
            <a:r>
              <a:rPr lang="en-US" sz="1200">
                <a:latin typeface="Arial" charset="0"/>
              </a:rPr>
              <a:t> </a:t>
            </a:r>
            <a:r>
              <a:rPr lang="en-US" sz="1200" err="1">
                <a:latin typeface="Arial" charset="0"/>
              </a:rPr>
              <a:t>după</a:t>
            </a:r>
            <a:r>
              <a:rPr lang="en-US" sz="1200">
                <a:latin typeface="Arial" charset="0"/>
              </a:rPr>
              <a:t> </a:t>
            </a:r>
            <a:r>
              <a:rPr lang="en-US" sz="1200" err="1">
                <a:latin typeface="Arial" charset="0"/>
              </a:rPr>
              <a:t>Amnon</a:t>
            </a:r>
            <a:r>
              <a:rPr lang="en-US" sz="1200">
                <a:latin typeface="Arial" charset="0"/>
              </a:rPr>
              <a:t> </a:t>
            </a:r>
            <a:r>
              <a:rPr lang="en-US" sz="1200" err="1">
                <a:latin typeface="Arial" charset="0"/>
              </a:rPr>
              <a:t>Shashua</a:t>
            </a:r>
            <a:endParaRPr 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6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Prevenirea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accidentelor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876800"/>
            <a:ext cx="8077200" cy="2057400"/>
          </a:xfrm>
        </p:spPr>
        <p:txBody>
          <a:bodyPr>
            <a:noAutofit/>
          </a:bodyPr>
          <a:lstStyle/>
          <a:p>
            <a:r>
              <a:rPr lang="en-US" sz="2400" err="1">
                <a:hlinkClick r:id="rId5"/>
              </a:rPr>
              <a:t>Mobileye</a:t>
            </a:r>
            <a:endParaRPr lang="en-US" sz="2400"/>
          </a:p>
          <a:p>
            <a:pPr lvl="1"/>
            <a:r>
              <a:rPr lang="en-US" sz="2000" err="1"/>
              <a:t>sistem</a:t>
            </a:r>
            <a:r>
              <a:rPr lang="en-US" sz="2000"/>
              <a:t> </a:t>
            </a:r>
            <a:r>
              <a:rPr lang="en-US" sz="2000" err="1"/>
              <a:t>vizual</a:t>
            </a:r>
            <a:r>
              <a:rPr lang="en-US" sz="2000"/>
              <a:t> </a:t>
            </a:r>
            <a:r>
              <a:rPr lang="en-US" sz="2000" err="1"/>
              <a:t>disponibil</a:t>
            </a:r>
            <a:r>
              <a:rPr lang="en-US" sz="2000"/>
              <a:t> </a:t>
            </a:r>
            <a:r>
              <a:rPr lang="en-US" sz="2000" err="1"/>
              <a:t>pe</a:t>
            </a:r>
            <a:r>
              <a:rPr lang="en-US" sz="2000"/>
              <a:t> </a:t>
            </a:r>
            <a:r>
              <a:rPr lang="en-US" sz="2000" err="1"/>
              <a:t>unele</a:t>
            </a:r>
            <a:r>
              <a:rPr lang="en-US" sz="2000"/>
              <a:t> </a:t>
            </a:r>
            <a:r>
              <a:rPr lang="en-US" sz="2000" err="1"/>
              <a:t>modele</a:t>
            </a:r>
            <a:r>
              <a:rPr lang="en-US" sz="2000"/>
              <a:t> BMW, GM, Volvo</a:t>
            </a:r>
          </a:p>
        </p:txBody>
      </p:sp>
      <p:pic>
        <p:nvPicPr>
          <p:cNvPr id="2" name="The Mobileye Featur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133" y="6125048"/>
            <a:ext cx="9748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hlinkClick r:id="rId7"/>
              </a:rPr>
              <a:t>https://www.youtube.com/watch?v=HXpiyLUEOOY</a:t>
            </a:r>
            <a:endParaRPr lang="en-US" sz="3200"/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336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447800"/>
            <a:ext cx="3695700" cy="2463800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Interacțiune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vizuală</a:t>
            </a:r>
            <a:r>
              <a:rPr lang="en-US">
                <a:latin typeface="Times New Roman"/>
                <a:cs typeface="Times New Roman"/>
              </a:rPr>
              <a:t>: Xbox </a:t>
            </a:r>
            <a:r>
              <a:rPr lang="en-US" err="1">
                <a:latin typeface="Times New Roman"/>
                <a:cs typeface="Times New Roman"/>
              </a:rPr>
              <a:t>Kinect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4127810"/>
            <a:ext cx="2592774" cy="1953147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53262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0608" y="4113292"/>
            <a:ext cx="1816192" cy="1982708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53264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5496" y="1651094"/>
            <a:ext cx="3729605" cy="2063313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4113290"/>
            <a:ext cx="3003804" cy="198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7190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Aplicații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în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Vederea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Artificială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01000" cy="5257800"/>
          </a:xfrm>
        </p:spPr>
        <p:txBody>
          <a:bodyPr>
            <a:normAutofit/>
          </a:bodyPr>
          <a:lstStyle/>
          <a:p>
            <a:r>
              <a:rPr lang="en-US" sz="2400" err="1">
                <a:latin typeface="Times New Roman"/>
                <a:cs typeface="Times New Roman"/>
              </a:rPr>
              <a:t>Aplicațiile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prezente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viața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noastră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cotidiană</a:t>
            </a:r>
            <a:endParaRPr lang="en-US" sz="2400">
              <a:latin typeface="Times New Roman"/>
              <a:cs typeface="Times New Roman"/>
            </a:endParaRPr>
          </a:p>
          <a:p>
            <a:pPr lvl="1"/>
            <a:r>
              <a:rPr lang="en-US" sz="2400" err="1">
                <a:latin typeface="Times New Roman"/>
                <a:cs typeface="Times New Roman"/>
              </a:rPr>
              <a:t>multe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dintre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ele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dezvoltate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ultimii</a:t>
            </a:r>
            <a:r>
              <a:rPr lang="en-US" sz="2400">
                <a:latin typeface="Times New Roman"/>
                <a:cs typeface="Times New Roman"/>
              </a:rPr>
              <a:t> 10 </a:t>
            </a:r>
            <a:r>
              <a:rPr lang="en-US" sz="2400" err="1">
                <a:latin typeface="Times New Roman"/>
                <a:cs typeface="Times New Roman"/>
              </a:rPr>
              <a:t>ani</a:t>
            </a:r>
            <a:endParaRPr lang="en-US" sz="2400">
              <a:latin typeface="Times New Roman"/>
              <a:cs typeface="Times New Roman"/>
            </a:endParaRPr>
          </a:p>
          <a:p>
            <a:pPr lvl="1"/>
            <a:endParaRPr lang="en-US" sz="2400">
              <a:latin typeface="Times New Roman"/>
              <a:cs typeface="Times New Roman"/>
            </a:endParaRPr>
          </a:p>
          <a:p>
            <a:r>
              <a:rPr lang="en-US" sz="2400" err="1">
                <a:latin typeface="Times New Roman"/>
                <a:cs typeface="Times New Roman"/>
              </a:rPr>
              <a:t>Domeniu</a:t>
            </a:r>
            <a:r>
              <a:rPr lang="en-US" sz="2400">
                <a:latin typeface="Times New Roman"/>
                <a:cs typeface="Times New Roman"/>
              </a:rPr>
              <a:t> emergent</a:t>
            </a:r>
          </a:p>
          <a:p>
            <a:pPr lvl="1"/>
            <a:r>
              <a:rPr lang="en-US" sz="2400" err="1">
                <a:latin typeface="Times New Roman"/>
                <a:cs typeface="Times New Roman"/>
              </a:rPr>
              <a:t>multe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alte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noi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aplicații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aşteptate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în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următorii</a:t>
            </a:r>
            <a:r>
              <a:rPr lang="en-US" sz="2400">
                <a:latin typeface="Times New Roman"/>
                <a:cs typeface="Times New Roman"/>
              </a:rPr>
              <a:t> 5 </a:t>
            </a:r>
            <a:r>
              <a:rPr lang="en-US" sz="2400" err="1">
                <a:latin typeface="Times New Roman"/>
                <a:cs typeface="Times New Roman"/>
              </a:rPr>
              <a:t>ani</a:t>
            </a:r>
            <a:endParaRPr lang="en-US" sz="2400">
              <a:latin typeface="Times New Roman"/>
              <a:cs typeface="Times New Roman"/>
            </a:endParaRPr>
          </a:p>
          <a:p>
            <a:pPr lvl="1"/>
            <a:endParaRPr lang="en-US" sz="2400">
              <a:latin typeface="Times New Roman"/>
              <a:cs typeface="Times New Roman"/>
            </a:endParaRPr>
          </a:p>
          <a:p>
            <a:r>
              <a:rPr lang="en-US" sz="2400" err="1">
                <a:latin typeface="Times New Roman"/>
                <a:cs typeface="Times New Roman"/>
              </a:rPr>
              <a:t>Alte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aplicații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vedere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artificială</a:t>
            </a:r>
            <a:r>
              <a:rPr lang="en-US" sz="2400">
                <a:latin typeface="Times New Roman"/>
                <a:cs typeface="Times New Roman"/>
              </a:rPr>
              <a:t> &amp; </a:t>
            </a:r>
            <a:r>
              <a:rPr lang="en-US" sz="2400" err="1">
                <a:latin typeface="Times New Roman"/>
                <a:cs typeface="Times New Roman"/>
              </a:rPr>
              <a:t>companii</a:t>
            </a:r>
            <a:endParaRPr lang="en-US" sz="2400">
              <a:latin typeface="Times New Roman"/>
              <a:cs typeface="Times New Roman"/>
            </a:endParaRPr>
          </a:p>
          <a:p>
            <a:pPr lvl="2"/>
            <a:r>
              <a:rPr lang="en-US">
                <a:latin typeface="Times New Roman"/>
                <a:cs typeface="Times New Roman"/>
                <a:hlinkClick r:id="rId3"/>
              </a:rPr>
              <a:t>http://www.cs.ubc.ca/spider/lowe/vision.html</a:t>
            </a:r>
            <a:endParaRPr lang="en-US">
              <a:latin typeface="Times New Roman"/>
              <a:cs typeface="Times New Roman"/>
            </a:endParaRPr>
          </a:p>
          <a:p>
            <a:pPr lvl="2"/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2138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Formarea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imaginilor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8583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 r="34503" b="17790"/>
          <a:stretch>
            <a:fillRect/>
          </a:stretch>
        </p:blipFill>
        <p:spPr bwMode="auto">
          <a:xfrm>
            <a:off x="1371600" y="990600"/>
            <a:ext cx="62484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Times New Roman"/>
                <a:cs typeface="Times New Roman"/>
              </a:rPr>
              <a:t>Formarea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imaginilor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6865158" y="6590746"/>
            <a:ext cx="2515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err="1">
                <a:solidFill>
                  <a:srgbClr val="000000"/>
                </a:solidFill>
                <a:latin typeface="Calibri" pitchFamily="34" charset="0"/>
              </a:rPr>
              <a:t>adaptat</a:t>
            </a:r>
            <a:r>
              <a:rPr lang="en-US" sz="1200" b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latin typeface="Calibri" pitchFamily="34" charset="0"/>
              </a:rPr>
              <a:t>după</a:t>
            </a:r>
            <a:r>
              <a:rPr lang="en-US" sz="1200" b="0">
                <a:solidFill>
                  <a:srgbClr val="000000"/>
                </a:solidFill>
                <a:latin typeface="Calibri" pitchFamily="34" charset="0"/>
              </a:rPr>
              <a:t> Derek </a:t>
            </a:r>
            <a:r>
              <a:rPr lang="en-US" sz="1200" b="0" err="1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9912" y="1448780"/>
            <a:ext cx="19082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err="1"/>
              <a:t>sursă</a:t>
            </a:r>
            <a:r>
              <a:rPr lang="en-US" b="0"/>
              <a:t> de </a:t>
            </a:r>
            <a:r>
              <a:rPr lang="en-US" b="0" err="1"/>
              <a:t>lumină</a:t>
            </a:r>
            <a:endParaRPr lang="en-US" b="0"/>
          </a:p>
          <a:p>
            <a:endParaRPr lang="en-US" b="0"/>
          </a:p>
        </p:txBody>
      </p:sp>
      <p:sp>
        <p:nvSpPr>
          <p:cNvPr id="6" name="TextBox 5"/>
          <p:cNvSpPr txBox="1"/>
          <p:nvPr/>
        </p:nvSpPr>
        <p:spPr>
          <a:xfrm>
            <a:off x="1331640" y="5949280"/>
            <a:ext cx="18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err="1"/>
              <a:t>obiect</a:t>
            </a:r>
            <a:endParaRPr lang="en-US" b="0"/>
          </a:p>
        </p:txBody>
      </p:sp>
      <p:sp>
        <p:nvSpPr>
          <p:cNvPr id="7" name="TextBox 6"/>
          <p:cNvSpPr txBox="1"/>
          <p:nvPr/>
        </p:nvSpPr>
        <p:spPr>
          <a:xfrm>
            <a:off x="3743908" y="4545124"/>
            <a:ext cx="165618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err="1"/>
              <a:t>cameră</a:t>
            </a:r>
            <a:r>
              <a:rPr lang="en-US" sz="1600" b="0"/>
              <a:t> </a:t>
            </a:r>
          </a:p>
          <a:p>
            <a:r>
              <a:rPr lang="en-US" sz="1600" b="0"/>
              <a:t>- </a:t>
            </a:r>
            <a:r>
              <a:rPr lang="en-US" sz="1600" b="0" err="1"/>
              <a:t>analogică</a:t>
            </a:r>
            <a:endParaRPr lang="en-US" sz="1600" b="0"/>
          </a:p>
          <a:p>
            <a:r>
              <a:rPr lang="en-US" sz="1600" b="0"/>
              <a:t>- </a:t>
            </a:r>
            <a:r>
              <a:rPr lang="en-US" sz="1600" b="0" err="1"/>
              <a:t>digitală</a:t>
            </a:r>
            <a:endParaRPr lang="en-US" sz="1600" b="0"/>
          </a:p>
          <a:p>
            <a:endParaRPr lang="en-US" b="0"/>
          </a:p>
        </p:txBody>
      </p:sp>
      <p:sp>
        <p:nvSpPr>
          <p:cNvPr id="8" name="TextBox 7"/>
          <p:cNvSpPr txBox="1"/>
          <p:nvPr/>
        </p:nvSpPr>
        <p:spPr>
          <a:xfrm>
            <a:off x="5076056" y="5687960"/>
            <a:ext cx="3384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/>
              <a:t>imagine = </a:t>
            </a:r>
            <a:r>
              <a:rPr lang="en-US" b="0" err="1"/>
              <a:t>proiecția</a:t>
            </a:r>
            <a:r>
              <a:rPr lang="en-US" b="0"/>
              <a:t> </a:t>
            </a:r>
            <a:r>
              <a:rPr lang="en-US" b="0" err="1"/>
              <a:t>luminii</a:t>
            </a:r>
            <a:r>
              <a:rPr lang="en-US" b="0"/>
              <a:t> </a:t>
            </a:r>
            <a:r>
              <a:rPr lang="en-US" b="0" err="1"/>
              <a:t>reflectate</a:t>
            </a:r>
            <a:r>
              <a:rPr lang="en-US" b="0"/>
              <a:t> de </a:t>
            </a:r>
            <a:r>
              <a:rPr lang="en-US" b="0" err="1"/>
              <a:t>pe</a:t>
            </a:r>
            <a:r>
              <a:rPr lang="en-US" b="0"/>
              <a:t> </a:t>
            </a:r>
            <a:r>
              <a:rPr lang="en-US" b="0" err="1"/>
              <a:t>obiect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235741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PowerShot SD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037270"/>
            <a:ext cx="6697663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Times New Roman"/>
                <a:cs typeface="Times New Roman"/>
              </a:rPr>
              <a:t>Camere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digitale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468216"/>
            <a:ext cx="8001000" cy="190500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sz="1600">
                <a:solidFill>
                  <a:srgbClr val="0000FF"/>
                </a:solidFill>
                <a:latin typeface="Arial" charset="0"/>
              </a:rPr>
              <a:t>http://electronics.howstuffworks.com/digital-camera.htm 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6854716" y="6587687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/>
              <a:t>Slide </a:t>
            </a:r>
            <a:r>
              <a:rPr lang="en-US" sz="1200" b="0" err="1"/>
              <a:t>adaptat</a:t>
            </a:r>
            <a:r>
              <a:rPr lang="en-US" sz="1200" b="0"/>
              <a:t> </a:t>
            </a:r>
            <a:r>
              <a:rPr lang="en-US" sz="1200" b="0" err="1"/>
              <a:t>după</a:t>
            </a:r>
            <a:r>
              <a:rPr lang="en-US" sz="1200" b="0"/>
              <a:t> Steve Seitz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1540" y="4935850"/>
            <a:ext cx="2989883" cy="1917700"/>
            <a:chOff x="5701680" y="1066800"/>
            <a:chExt cx="2989883" cy="1917700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81800" y="1066800"/>
              <a:ext cx="1909763" cy="191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701680" y="1756194"/>
              <a:ext cx="104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CMOS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15616" y="3729806"/>
            <a:ext cx="7668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err="1"/>
              <a:t>Senzori</a:t>
            </a:r>
            <a:r>
              <a:rPr lang="en-US" sz="2400" b="0"/>
              <a:t> de imagine: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/>
              <a:t>CMOS ( complementary metal oxide conductor)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/>
              <a:t>CCD (charge couple device)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99993" y="4943587"/>
            <a:ext cx="3344971" cy="1904912"/>
            <a:chOff x="4515555" y="4878452"/>
            <a:chExt cx="3605356" cy="2159000"/>
          </a:xfrm>
        </p:grpSpPr>
        <p:sp>
          <p:nvSpPr>
            <p:cNvPr id="10" name="TextBox 9"/>
            <p:cNvSpPr txBox="1"/>
            <p:nvPr/>
          </p:nvSpPr>
          <p:spPr>
            <a:xfrm>
              <a:off x="7076795" y="5651033"/>
              <a:ext cx="1044116" cy="418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CCD</a:t>
              </a:r>
            </a:p>
          </p:txBody>
        </p:sp>
        <p:pic>
          <p:nvPicPr>
            <p:cNvPr id="3" name="Picture 2" descr="CCD_image_senzor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555" y="4878452"/>
              <a:ext cx="2540000" cy="215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121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17445"/>
          <a:stretch/>
        </p:blipFill>
        <p:spPr bwMode="auto">
          <a:xfrm>
            <a:off x="1066800" y="1570693"/>
            <a:ext cx="5197475" cy="308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err="1">
                <a:solidFill>
                  <a:srgbClr val="000000"/>
                </a:solidFill>
                <a:latin typeface="Times New Roman"/>
                <a:cs typeface="Times New Roman"/>
              </a:rPr>
              <a:t>Imagini</a:t>
            </a:r>
            <a:r>
              <a:rPr lang="en-US" sz="440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400" b="0" err="1">
                <a:solidFill>
                  <a:srgbClr val="000000"/>
                </a:solidFill>
                <a:latin typeface="Times New Roman"/>
                <a:cs typeface="Times New Roman"/>
              </a:rPr>
              <a:t>digitale</a:t>
            </a:r>
            <a:endParaRPr lang="en-US" sz="4400" b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620" y="4690881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/>
              <a:t>Imagine </a:t>
            </a:r>
            <a:r>
              <a:rPr lang="en-US" b="0" err="1"/>
              <a:t>proiectată</a:t>
            </a:r>
            <a:r>
              <a:rPr lang="en-US" b="0"/>
              <a:t> </a:t>
            </a:r>
            <a:r>
              <a:rPr lang="en-US" b="0" err="1"/>
              <a:t>pe</a:t>
            </a:r>
            <a:r>
              <a:rPr lang="en-US" b="0"/>
              <a:t> </a:t>
            </a:r>
            <a:r>
              <a:rPr lang="en-US" b="0" err="1"/>
              <a:t>senzorul</a:t>
            </a:r>
            <a:r>
              <a:rPr lang="en-US" b="0"/>
              <a:t> de imagine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7904" y="4689140"/>
            <a:ext cx="543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/>
              <a:t>Imagine </a:t>
            </a:r>
            <a:r>
              <a:rPr lang="en-US" b="0" err="1"/>
              <a:t>rezultată</a:t>
            </a:r>
            <a:r>
              <a:rPr lang="en-US" b="0"/>
              <a:t> </a:t>
            </a:r>
            <a:r>
              <a:rPr lang="en-US" b="0" err="1"/>
              <a:t>în</a:t>
            </a:r>
            <a:r>
              <a:rPr lang="en-US" b="0"/>
              <a:t> </a:t>
            </a:r>
            <a:r>
              <a:rPr lang="en-US" b="0" err="1"/>
              <a:t>urma</a:t>
            </a:r>
            <a:r>
              <a:rPr lang="en-US" b="0"/>
              <a:t> </a:t>
            </a:r>
            <a:r>
              <a:rPr lang="en-US" b="0" err="1"/>
              <a:t>discretizării</a:t>
            </a:r>
            <a:endParaRPr lang="en-US" b="0"/>
          </a:p>
          <a:p>
            <a:pPr marL="285750" indent="-285750">
              <a:buFontTx/>
              <a:buChar char="-"/>
            </a:pPr>
            <a:r>
              <a:rPr lang="en-US" b="0" err="1"/>
              <a:t>eşantionare</a:t>
            </a:r>
            <a:r>
              <a:rPr lang="en-US" b="0"/>
              <a:t> - </a:t>
            </a:r>
            <a:r>
              <a:rPr lang="en-US" b="0" err="1"/>
              <a:t>discretizează</a:t>
            </a:r>
            <a:r>
              <a:rPr lang="en-US" b="0"/>
              <a:t> </a:t>
            </a:r>
            <a:r>
              <a:rPr lang="en-US" b="0" err="1"/>
              <a:t>spațiul</a:t>
            </a:r>
            <a:r>
              <a:rPr lang="en-US" b="0"/>
              <a:t> </a:t>
            </a:r>
            <a:r>
              <a:rPr lang="en-US" b="0" err="1"/>
              <a:t>în</a:t>
            </a:r>
            <a:r>
              <a:rPr lang="en-US" b="0"/>
              <a:t> </a:t>
            </a:r>
            <a:r>
              <a:rPr lang="en-US" b="0" err="1"/>
              <a:t>pixeli</a:t>
            </a:r>
            <a:endParaRPr lang="en-US" b="0"/>
          </a:p>
          <a:p>
            <a:pPr marL="285750" indent="-285750">
              <a:buFontTx/>
              <a:buChar char="-"/>
            </a:pPr>
            <a:r>
              <a:rPr lang="en-US" b="0" err="1"/>
              <a:t>cuantizare</a:t>
            </a:r>
            <a:r>
              <a:rPr lang="en-US" b="0"/>
              <a:t> - </a:t>
            </a:r>
            <a:r>
              <a:rPr lang="en-US" b="0" err="1"/>
              <a:t>discretizează</a:t>
            </a:r>
            <a:r>
              <a:rPr lang="en-US" b="0"/>
              <a:t> </a:t>
            </a:r>
            <a:r>
              <a:rPr lang="en-US" b="0" err="1"/>
              <a:t>luminozitatea</a:t>
            </a:r>
            <a:endParaRPr lang="en-US" b="0"/>
          </a:p>
        </p:txBody>
      </p:sp>
      <p:sp>
        <p:nvSpPr>
          <p:cNvPr id="6" name="TextBox 5"/>
          <p:cNvSpPr txBox="1"/>
          <p:nvPr/>
        </p:nvSpPr>
        <p:spPr>
          <a:xfrm>
            <a:off x="287524" y="5949280"/>
            <a:ext cx="885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/>
              <a:t>Imagine </a:t>
            </a:r>
            <a:r>
              <a:rPr lang="en-US" b="0" err="1"/>
              <a:t>digitală</a:t>
            </a:r>
            <a:r>
              <a:rPr lang="en-US" b="0"/>
              <a:t> = </a:t>
            </a:r>
            <a:r>
              <a:rPr lang="en-US" b="0" err="1"/>
              <a:t>matrice</a:t>
            </a:r>
            <a:r>
              <a:rPr lang="en-US" b="0"/>
              <a:t> </a:t>
            </a:r>
            <a:r>
              <a:rPr lang="en-US" b="0" err="1"/>
              <a:t>bidimensională</a:t>
            </a:r>
            <a:r>
              <a:rPr lang="en-US" b="0"/>
              <a:t>; </a:t>
            </a:r>
            <a:r>
              <a:rPr lang="en-US" b="0" err="1"/>
              <a:t>elementele</a:t>
            </a:r>
            <a:r>
              <a:rPr lang="en-US" b="0"/>
              <a:t> </a:t>
            </a:r>
            <a:r>
              <a:rPr lang="en-US" b="0" err="1"/>
              <a:t>ei</a:t>
            </a:r>
            <a:r>
              <a:rPr lang="en-US" b="0"/>
              <a:t> se </a:t>
            </a:r>
            <a:r>
              <a:rPr lang="en-US" b="0" err="1"/>
              <a:t>numesc</a:t>
            </a:r>
            <a:r>
              <a:rPr lang="en-US" b="0"/>
              <a:t> </a:t>
            </a:r>
            <a:r>
              <a:rPr lang="en-US" b="0" err="1"/>
              <a:t>pixeli</a:t>
            </a:r>
            <a:r>
              <a:rPr lang="en-US" b="0"/>
              <a:t> (pixel = picture element)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088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/>
              <a:t>Slide </a:t>
            </a:r>
            <a:r>
              <a:rPr lang="en-US" sz="1200" b="0" err="1"/>
              <a:t>adaptat</a:t>
            </a:r>
            <a:r>
              <a:rPr lang="en-US" sz="1200" b="0"/>
              <a:t> </a:t>
            </a:r>
            <a:r>
              <a:rPr lang="en-US" sz="1200" b="0" err="1"/>
              <a:t>după</a:t>
            </a:r>
            <a:r>
              <a:rPr lang="en-US" sz="1200" b="0"/>
              <a:t> Derek </a:t>
            </a:r>
            <a:r>
              <a:rPr lang="en-US" sz="1200" b="0" err="1"/>
              <a:t>Hoiem</a:t>
            </a:r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58091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Cuprinsul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cursului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azi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600200"/>
            <a:ext cx="8826499" cy="5257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err="1">
                <a:latin typeface="Times New Roman"/>
                <a:cs typeface="Times New Roman"/>
              </a:rPr>
              <a:t>Aspecte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organizatorice</a:t>
            </a:r>
            <a:r>
              <a:rPr lang="en-US" sz="2800">
                <a:latin typeface="Times New Roman"/>
                <a:cs typeface="Times New Roman"/>
              </a:rPr>
              <a:t> legate de </a:t>
            </a:r>
            <a:r>
              <a:rPr lang="en-US" sz="2800" err="1">
                <a:latin typeface="Times New Roman"/>
                <a:cs typeface="Times New Roman"/>
              </a:rPr>
              <a:t>cursul</a:t>
            </a:r>
            <a:r>
              <a:rPr lang="en-US" sz="2800">
                <a:latin typeface="Times New Roman"/>
                <a:cs typeface="Times New Roman"/>
              </a:rPr>
              <a:t> de VA</a:t>
            </a:r>
          </a:p>
          <a:p>
            <a:pPr marL="0" indent="0">
              <a:buNone/>
            </a:pP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err="1">
                <a:latin typeface="Times New Roman"/>
                <a:cs typeface="Times New Roman"/>
              </a:rPr>
              <a:t>Ce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este</a:t>
            </a:r>
            <a:r>
              <a:rPr lang="en-US" sz="2800">
                <a:latin typeface="Times New Roman"/>
                <a:cs typeface="Times New Roman"/>
              </a:rPr>
              <a:t> VA?</a:t>
            </a:r>
          </a:p>
          <a:p>
            <a:pPr marL="514350" indent="-514350">
              <a:buFont typeface="+mj-lt"/>
              <a:buAutoNum type="arabicPeriod"/>
            </a:pP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err="1">
                <a:latin typeface="Times New Roman"/>
                <a:cs typeface="Times New Roman"/>
              </a:rPr>
              <a:t>Aplicații</a:t>
            </a:r>
            <a:r>
              <a:rPr lang="en-US" sz="2800">
                <a:latin typeface="Times New Roman"/>
                <a:cs typeface="Times New Roman"/>
              </a:rPr>
              <a:t> de </a:t>
            </a:r>
            <a:r>
              <a:rPr lang="en-US" sz="2800" err="1">
                <a:latin typeface="Times New Roman"/>
                <a:cs typeface="Times New Roman"/>
              </a:rPr>
              <a:t>succes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în</a:t>
            </a:r>
            <a:r>
              <a:rPr lang="en-US" sz="2800">
                <a:latin typeface="Times New Roman"/>
                <a:cs typeface="Times New Roman"/>
              </a:rPr>
              <a:t> VA</a:t>
            </a:r>
          </a:p>
          <a:p>
            <a:pPr marL="514350" indent="-514350">
              <a:buFont typeface="+mj-lt"/>
              <a:buAutoNum type="arabicPeriod"/>
            </a:pP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err="1">
                <a:latin typeface="Times New Roman"/>
                <a:cs typeface="Times New Roman"/>
              </a:rPr>
              <a:t>Formarea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imaginilor</a:t>
            </a: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err="1">
                <a:latin typeface="Times New Roman"/>
                <a:cs typeface="Times New Roman"/>
              </a:rPr>
              <a:t>Structura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cursului</a:t>
            </a:r>
            <a:r>
              <a:rPr lang="en-US" sz="2800">
                <a:latin typeface="Times New Roman"/>
                <a:cs typeface="Times New Roman"/>
              </a:rPr>
              <a:t> de VA</a:t>
            </a:r>
          </a:p>
          <a:p>
            <a:pPr marL="514350" indent="-514350">
              <a:buFont typeface="+mj-lt"/>
              <a:buAutoNum type="arabicPeriod"/>
            </a:pP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err="1">
                <a:latin typeface="Times New Roman"/>
                <a:cs typeface="Times New Roman"/>
              </a:rPr>
              <a:t>Bibiliografie</a:t>
            </a: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err="1">
                <a:latin typeface="Times New Roman"/>
                <a:cs typeface="Times New Roman"/>
              </a:rPr>
              <a:t>Kahoot</a:t>
            </a:r>
            <a:r>
              <a:rPr lang="en-US" sz="2800">
                <a:latin typeface="Times New Roman"/>
                <a:cs typeface="Times New Roman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17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err="1">
                <a:solidFill>
                  <a:srgbClr val="000000"/>
                </a:solidFill>
                <a:latin typeface="Times New Roman"/>
                <a:cs typeface="Times New Roman"/>
              </a:rPr>
              <a:t>Imagini</a:t>
            </a:r>
            <a:r>
              <a:rPr lang="en-US" sz="440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400" b="0" err="1">
                <a:solidFill>
                  <a:srgbClr val="000000"/>
                </a:solidFill>
                <a:latin typeface="Times New Roman"/>
                <a:cs typeface="Times New Roman"/>
              </a:rPr>
              <a:t>digitale</a:t>
            </a:r>
            <a:r>
              <a:rPr lang="en-US" sz="4400" b="0">
                <a:solidFill>
                  <a:srgbClr val="000000"/>
                </a:solidFill>
                <a:latin typeface="Times New Roman"/>
                <a:cs typeface="Times New Roman"/>
              </a:rPr>
              <a:t> color</a:t>
            </a:r>
          </a:p>
        </p:txBody>
      </p:sp>
      <p:pic>
        <p:nvPicPr>
          <p:cNvPr id="3" name="Picture 2" descr="ccd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1556792"/>
            <a:ext cx="8573492" cy="3502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524" y="508605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err="1"/>
              <a:t>Senzor</a:t>
            </a:r>
            <a:r>
              <a:rPr lang="en-US" b="0"/>
              <a:t> de imagine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53" y="5086054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err="1"/>
              <a:t>Filtru</a:t>
            </a:r>
            <a:r>
              <a:rPr lang="en-US" b="0"/>
              <a:t> Bayer</a:t>
            </a:r>
          </a:p>
        </p:txBody>
      </p:sp>
    </p:spTree>
    <p:extLst>
      <p:ext uri="{BB962C8B-B14F-4D97-AF65-F5344CB8AC3E}">
        <p14:creationId xmlns:p14="http://schemas.microsoft.com/office/powerpoint/2010/main" val="1617569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err="1">
                <a:solidFill>
                  <a:srgbClr val="000000"/>
                </a:solidFill>
                <a:latin typeface="Times New Roman"/>
                <a:cs typeface="Times New Roman"/>
              </a:rPr>
              <a:t>Tipuri</a:t>
            </a:r>
            <a:r>
              <a:rPr lang="en-US" sz="4400" b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4400" b="0" err="1">
                <a:solidFill>
                  <a:srgbClr val="000000"/>
                </a:solidFill>
                <a:latin typeface="Times New Roman"/>
                <a:cs typeface="Times New Roman"/>
              </a:rPr>
              <a:t>imagini</a:t>
            </a:r>
            <a:r>
              <a:rPr lang="en-US" sz="440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400" b="0" err="1">
                <a:solidFill>
                  <a:srgbClr val="000000"/>
                </a:solidFill>
                <a:latin typeface="Times New Roman"/>
                <a:cs typeface="Times New Roman"/>
              </a:rPr>
              <a:t>digitale</a:t>
            </a:r>
            <a:endParaRPr lang="en-US" sz="4400" b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62296" y="1046868"/>
            <a:ext cx="2395213" cy="3033628"/>
            <a:chOff x="539552" y="1403484"/>
            <a:chExt cx="2304256" cy="2781600"/>
          </a:xfrm>
        </p:grpSpPr>
        <p:pic>
          <p:nvPicPr>
            <p:cNvPr id="3" name="Picture 2" descr="lena_b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1620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err="1"/>
                <a:t>Binare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2576" y="908720"/>
            <a:ext cx="2395213" cy="3171777"/>
            <a:chOff x="3527884" y="1276812"/>
            <a:chExt cx="2304256" cy="2908272"/>
          </a:xfrm>
        </p:grpSpPr>
        <p:pic>
          <p:nvPicPr>
            <p:cNvPr id="4" name="Picture 3" descr="lena_gray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/>
                <a:t>Grayscale</a:t>
              </a:r>
              <a:endParaRPr lang="en-US"/>
            </a:p>
            <a:p>
              <a:pPr algn="ctr"/>
              <a:r>
                <a:rPr lang="en-US"/>
                <a:t>(</a:t>
              </a:r>
              <a:r>
                <a:rPr lang="en-US" err="1"/>
                <a:t>tonuri</a:t>
              </a:r>
              <a:r>
                <a:rPr lang="en-US"/>
                <a:t> de </a:t>
              </a:r>
              <a:r>
                <a:rPr lang="en-US" err="1"/>
                <a:t>gri</a:t>
              </a:r>
              <a:r>
                <a:rPr lang="en-US"/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47395" y="1046868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Color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41240"/>
              </p:ext>
            </p:extLst>
          </p:nvPr>
        </p:nvGraphicFramePr>
        <p:xfrm>
          <a:off x="-8861" y="4140806"/>
          <a:ext cx="9152862" cy="257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6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140"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17375E"/>
                          </a:solidFill>
                        </a:rPr>
                        <a:t>Luminozitate</a:t>
                      </a:r>
                      <a:endParaRPr lang="en-US" b="1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err="1">
                          <a:solidFill>
                            <a:schemeClr val="bg1"/>
                          </a:solidFill>
                        </a:rPr>
                        <a:t>alb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tonuri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de </a:t>
                      </a:r>
                      <a:r>
                        <a:rPr lang="en-US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00FF00"/>
                          </a:solidFill>
                        </a:rPr>
                        <a:t>G</a:t>
                      </a:r>
                      <a:r>
                        <a:rPr lang="en-US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0000FF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17375E"/>
                          </a:solidFill>
                        </a:rPr>
                        <a:t>Valori</a:t>
                      </a:r>
                      <a:endParaRPr lang="en-US" b="1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{</a:t>
                      </a:r>
                      <a:r>
                        <a:rPr lang="en-US" b="1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/>
                        <a:t>,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/>
                        <a:t>}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{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/>
                        <a:t>, …</a:t>
                      </a:r>
                      <a:r>
                        <a:rPr lang="en-US" baseline="0"/>
                        <a:t> , </a:t>
                      </a:r>
                      <a:r>
                        <a:rPr lang="en-US" b="1" baseline="0">
                          <a:solidFill>
                            <a:schemeClr val="bg1"/>
                          </a:solidFill>
                        </a:rPr>
                        <a:t>255</a:t>
                      </a:r>
                      <a:r>
                        <a:rPr lang="en-US" baseline="0"/>
                        <a:t>}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{0, …,255}</a:t>
                      </a:r>
                      <a:r>
                        <a:rPr lang="en-US" baseline="30000"/>
                        <a:t>3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17375E"/>
                          </a:solidFill>
                        </a:rPr>
                        <a:t>Culori</a:t>
                      </a:r>
                      <a:endParaRPr lang="en-US" b="1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/>
                        <a:t>, </a:t>
                      </a:r>
                      <a:r>
                        <a:rPr lang="en-US" b="1" err="1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 - 1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baseline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baseline="0"/>
                        <a:t>, </a:t>
                      </a:r>
                      <a:r>
                        <a:rPr lang="en-US" b="1" baseline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r>
                        <a:rPr lang="en-US" b="1" baseline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- 128</a:t>
                      </a:r>
                      <a:r>
                        <a:rPr lang="en-US" baseline="0"/>
                        <a:t>, </a:t>
                      </a:r>
                      <a:r>
                        <a:rPr lang="en-US" b="1" baseline="0" err="1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baseline="0">
                          <a:solidFill>
                            <a:schemeClr val="bg1"/>
                          </a:solidFill>
                        </a:rPr>
                        <a:t> - 255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(255,0,0)</a:t>
                      </a:r>
                      <a:r>
                        <a:rPr lang="en-US"/>
                        <a:t>, </a:t>
                      </a:r>
                      <a:r>
                        <a:rPr lang="en-US" b="1">
                          <a:solidFill>
                            <a:srgbClr val="00FF00"/>
                          </a:solidFill>
                        </a:rPr>
                        <a:t>(0,255,0)</a:t>
                      </a:r>
                      <a:r>
                        <a:rPr lang="en-US"/>
                        <a:t>,</a:t>
                      </a:r>
                      <a:r>
                        <a:rPr lang="en-US" baseline="0"/>
                        <a:t> </a:t>
                      </a:r>
                      <a:r>
                        <a:rPr lang="en-US" b="1" baseline="0">
                          <a:solidFill>
                            <a:srgbClr val="0000FF"/>
                          </a:solidFill>
                        </a:rPr>
                        <a:t>(0,0,255)</a:t>
                      </a:r>
                      <a:r>
                        <a:rPr lang="en-US" baseline="0"/>
                        <a:t>, 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</a:rPr>
                        <a:t>(0,0,0)</a:t>
                      </a:r>
                      <a:r>
                        <a:rPr lang="en-US" baseline="0"/>
                        <a:t>,</a:t>
                      </a:r>
                      <a:r>
                        <a:rPr lang="en-US" b="1" baseline="0">
                          <a:solidFill>
                            <a:schemeClr val="bg1"/>
                          </a:solidFill>
                        </a:rPr>
                        <a:t>(255,255,255)</a:t>
                      </a:r>
                      <a:r>
                        <a:rPr lang="en-US" baseline="0"/>
                        <a:t>, </a:t>
                      </a:r>
                      <a:r>
                        <a:rPr lang="en-US" b="1" baseline="0">
                          <a:solidFill>
                            <a:srgbClr val="FFFF00"/>
                          </a:solidFill>
                        </a:rPr>
                        <a:t>(255,255,0)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>
                          <a:solidFill>
                            <a:srgbClr val="E46C0A"/>
                          </a:solidFill>
                        </a:rPr>
                        <a:t>(255,125,0)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>
                          <a:solidFill>
                            <a:srgbClr val="2BEDFF"/>
                          </a:solidFill>
                        </a:rPr>
                        <a:t>(0,255,255)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>
                          <a:solidFill>
                            <a:srgbClr val="FF00FF"/>
                          </a:solidFill>
                        </a:rPr>
                        <a:t>(255,0,255)</a:t>
                      </a:r>
                      <a:endParaRPr lang="en-US" b="1">
                        <a:solidFill>
                          <a:srgbClr val="FF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17375E"/>
                          </a:solidFill>
                        </a:rPr>
                        <a:t>Memorie</a:t>
                      </a:r>
                      <a:r>
                        <a:rPr lang="en-US" b="1">
                          <a:solidFill>
                            <a:srgbClr val="17375E"/>
                          </a:solidFill>
                        </a:rPr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 bit/pixel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 </a:t>
                      </a:r>
                      <a:r>
                        <a:rPr lang="en-US" err="1"/>
                        <a:t>biți</a:t>
                      </a:r>
                      <a:r>
                        <a:rPr lang="en-US"/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24 </a:t>
                      </a:r>
                      <a:r>
                        <a:rPr lang="en-US" err="1"/>
                        <a:t>biți</a:t>
                      </a:r>
                      <a:r>
                        <a:rPr lang="en-US"/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428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3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>
                <a:solidFill>
                  <a:srgbClr val="00FF00"/>
                </a:solidFill>
                <a:latin typeface="Times New Roman"/>
                <a:cs typeface="Times New Roman"/>
              </a:rPr>
              <a:t>G</a:t>
            </a:r>
            <a:r>
              <a:rPr lang="en-US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lang="en-US">
                <a:latin typeface="Times New Roman"/>
                <a:cs typeface="Times New Roman"/>
              </a:rPr>
              <a:t>2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GRAY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63588" y="1736812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Color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49195" y="1589371"/>
            <a:ext cx="2395213" cy="3171777"/>
            <a:chOff x="3527884" y="1276812"/>
            <a:chExt cx="2304256" cy="2908272"/>
          </a:xfrm>
        </p:grpSpPr>
        <p:pic>
          <p:nvPicPr>
            <p:cNvPr id="8" name="Picture 7" descr="lena_gray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/>
                <a:t>Grayscale</a:t>
              </a:r>
              <a:endParaRPr lang="en-US"/>
            </a:p>
            <a:p>
              <a:pPr algn="ctr"/>
              <a:r>
                <a:rPr lang="en-US"/>
                <a:t>(</a:t>
              </a:r>
              <a:r>
                <a:rPr lang="en-US" err="1"/>
                <a:t>tonuri</a:t>
              </a:r>
              <a:r>
                <a:rPr lang="en-US"/>
                <a:t> de </a:t>
              </a:r>
              <a:r>
                <a:rPr lang="en-US" err="1"/>
                <a:t>gri</a:t>
              </a:r>
              <a:r>
                <a:rPr lang="en-US"/>
                <a:t>)</a:t>
              </a:r>
            </a:p>
          </p:txBody>
        </p:sp>
      </p:grpSp>
      <p:sp>
        <p:nvSpPr>
          <p:cNvPr id="10" name="Right Arrow 9"/>
          <p:cNvSpPr/>
          <p:nvPr/>
        </p:nvSpPr>
        <p:spPr bwMode="auto">
          <a:xfrm>
            <a:off x="3455876" y="2888940"/>
            <a:ext cx="2304256" cy="1080120"/>
          </a:xfrm>
          <a:prstGeom prst="rightArrow">
            <a:avLst/>
          </a:prstGeom>
          <a:solidFill>
            <a:srgbClr val="4F81BD"/>
          </a:solidFill>
          <a:ln w="9525" cap="flat" cmpd="sng" algn="ctr">
            <a:solidFill>
              <a:srgbClr val="5F83A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5373216"/>
            <a:ext cx="76688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>
                <a:solidFill>
                  <a:srgbClr val="A6A6A6"/>
                </a:solidFill>
              </a:rPr>
              <a:t>gray</a:t>
            </a:r>
            <a:r>
              <a:rPr lang="en-US" sz="2600" b="0"/>
              <a:t> = 0.2989 * </a:t>
            </a:r>
            <a:r>
              <a:rPr lang="en-US" sz="2600" b="0">
                <a:solidFill>
                  <a:srgbClr val="FF0000"/>
                </a:solidFill>
              </a:rPr>
              <a:t>R</a:t>
            </a:r>
            <a:r>
              <a:rPr lang="en-US" sz="2600" b="0"/>
              <a:t> + 0.5870 * </a:t>
            </a:r>
            <a:r>
              <a:rPr lang="en-US" sz="2600" b="0">
                <a:solidFill>
                  <a:srgbClr val="00FF00"/>
                </a:solidFill>
              </a:rPr>
              <a:t>G</a:t>
            </a:r>
            <a:r>
              <a:rPr lang="en-US" sz="2600" b="0"/>
              <a:t> + 0.1140 * </a:t>
            </a:r>
            <a:r>
              <a:rPr lang="en-US" sz="2600" b="0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5756" y="6273316"/>
            <a:ext cx="363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err="1"/>
              <a:t>coeficienți</a:t>
            </a:r>
            <a:r>
              <a:rPr lang="en-US" b="0"/>
              <a:t> </a:t>
            </a:r>
            <a:r>
              <a:rPr lang="en-US" b="0" err="1"/>
              <a:t>determinați</a:t>
            </a:r>
            <a:r>
              <a:rPr lang="en-US" b="0"/>
              <a:t> </a:t>
            </a:r>
            <a:r>
              <a:rPr lang="en-US" b="0" err="1"/>
              <a:t>pe</a:t>
            </a:r>
            <a:endParaRPr lang="en-US" b="0"/>
          </a:p>
          <a:p>
            <a:pPr algn="ctr"/>
            <a:r>
              <a:rPr lang="en-US" b="0"/>
              <a:t> </a:t>
            </a:r>
            <a:r>
              <a:rPr lang="en-US" b="0" err="1"/>
              <a:t>baza</a:t>
            </a:r>
            <a:r>
              <a:rPr lang="en-US" b="0"/>
              <a:t> </a:t>
            </a:r>
            <a:r>
              <a:rPr lang="en-US" b="0" err="1"/>
              <a:t>percepției</a:t>
            </a:r>
            <a:r>
              <a:rPr lang="en-US" b="0"/>
              <a:t> </a:t>
            </a:r>
            <a:r>
              <a:rPr lang="en-US" b="0" err="1"/>
              <a:t>vizuale</a:t>
            </a:r>
            <a:r>
              <a:rPr lang="en-US" b="0"/>
              <a:t> </a:t>
            </a:r>
            <a:r>
              <a:rPr lang="en-US" b="0" err="1"/>
              <a:t>umane</a:t>
            </a:r>
            <a:endParaRPr lang="en-US" b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267744" y="5877272"/>
            <a:ext cx="1368152" cy="3960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4824028" y="5841268"/>
            <a:ext cx="1152128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247964" y="5841268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32140" y="6541353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>
                <a:solidFill>
                  <a:srgbClr val="0000FF"/>
                </a:solidFill>
              </a:rPr>
              <a:t>https://</a:t>
            </a:r>
            <a:r>
              <a:rPr lang="en-US" sz="1400" b="0" err="1">
                <a:solidFill>
                  <a:srgbClr val="0000FF"/>
                </a:solidFill>
              </a:rPr>
              <a:t>en.wikipedia.org</a:t>
            </a:r>
            <a:r>
              <a:rPr lang="en-US" sz="1400" b="0">
                <a:solidFill>
                  <a:srgbClr val="0000FF"/>
                </a:solidFill>
              </a:rPr>
              <a:t>/wiki/</a:t>
            </a:r>
            <a:r>
              <a:rPr lang="en-US" sz="1400" b="0" err="1">
                <a:solidFill>
                  <a:srgbClr val="0000FF"/>
                </a:solidFill>
              </a:rPr>
              <a:t>Color_vision</a:t>
            </a:r>
            <a:endParaRPr lang="en-US" sz="1400" b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2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Imagini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privite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funcții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53645" t="50872"/>
          <a:stretch/>
        </p:blipFill>
        <p:spPr bwMode="auto">
          <a:xfrm>
            <a:off x="4652470" y="1052736"/>
            <a:ext cx="348392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6876256" y="6608385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  <p:pic>
        <p:nvPicPr>
          <p:cNvPr id="6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3107" r="54847" b="54031"/>
          <a:stretch/>
        </p:blipFill>
        <p:spPr bwMode="auto">
          <a:xfrm>
            <a:off x="539552" y="980728"/>
            <a:ext cx="3600400" cy="299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6400" y="3897052"/>
            <a:ext cx="8737600" cy="126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err="1">
                <a:solidFill>
                  <a:srgbClr val="000000"/>
                </a:solidFill>
                <a:latin typeface="Times New Roman" pitchFamily="18" charset="0"/>
              </a:rPr>
              <a:t>Imaginea</a:t>
            </a:r>
            <a:r>
              <a:rPr lang="en-US" sz="2800" b="0" kern="0">
                <a:solidFill>
                  <a:srgbClr val="000000"/>
                </a:solidFill>
                <a:latin typeface="Times New Roman" pitchFamily="18" charset="0"/>
              </a:rPr>
              <a:t>                      ,             - </a:t>
            </a:r>
            <a:r>
              <a:rPr lang="en-US" sz="2800" b="0" kern="0" err="1">
                <a:solidFill>
                  <a:srgbClr val="000000"/>
                </a:solidFill>
                <a:latin typeface="Times New Roman" pitchFamily="18" charset="0"/>
              </a:rPr>
              <a:t>intensitatea</a:t>
            </a:r>
            <a:r>
              <a:rPr lang="en-US" sz="2800" b="0" kern="0">
                <a:solidFill>
                  <a:srgbClr val="000000"/>
                </a:solidFill>
                <a:latin typeface="Times New Roman" pitchFamily="18" charset="0"/>
              </a:rPr>
              <a:t> la (</a:t>
            </a:r>
            <a:r>
              <a:rPr lang="en-US" sz="2800" b="0" kern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800" b="0" ker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>
                <a:solidFill>
                  <a:srgbClr val="000000"/>
                </a:solidFill>
                <a:latin typeface="Times New Roman" pitchFamily="18" charset="0"/>
              </a:rPr>
              <a:t>   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800" b="0" ker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err="1">
                <a:solidFill>
                  <a:srgbClr val="000000"/>
                </a:solidFill>
                <a:latin typeface="Times New Roman" pitchFamily="18" charset="0"/>
              </a:rPr>
              <a:t>Imagini</a:t>
            </a:r>
            <a:r>
              <a:rPr lang="en-US" sz="2800" b="0" kern="0">
                <a:solidFill>
                  <a:srgbClr val="000000"/>
                </a:solidFill>
                <a:latin typeface="Times New Roman" pitchFamily="18" charset="0"/>
              </a:rPr>
              <a:t> color: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41068"/>
            <a:ext cx="1008112" cy="380614"/>
          </a:xfrm>
          <a:prstGeom prst="rect">
            <a:avLst/>
          </a:prstGeom>
        </p:spPr>
      </p:pic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731521"/>
              </p:ext>
            </p:extLst>
          </p:nvPr>
        </p:nvGraphicFramePr>
        <p:xfrm>
          <a:off x="2996679" y="4905164"/>
          <a:ext cx="25114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70000" imgH="838200" progId="Equation.3">
                  <p:embed/>
                </p:oleObj>
              </mc:Choice>
              <mc:Fallback>
                <p:oleObj name="Equation" r:id="rId5" imgW="12700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679" y="4905164"/>
                        <a:ext cx="251142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572683"/>
            <a:ext cx="4320480" cy="38427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36" y="3988432"/>
            <a:ext cx="1782404" cy="3196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28084" y="4473116"/>
            <a:ext cx="3996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>
                <a:latin typeface="Times"/>
                <a:cs typeface="Times"/>
              </a:rPr>
              <a:t>(interval + </a:t>
            </a:r>
            <a:r>
              <a:rPr lang="en-US" sz="2200" b="0" err="1">
                <a:latin typeface="Times"/>
                <a:cs typeface="Times"/>
              </a:rPr>
              <a:t>intensitate</a:t>
            </a:r>
            <a:r>
              <a:rPr lang="en-US" sz="2200" b="0">
                <a:latin typeface="Times"/>
                <a:cs typeface="Times"/>
              </a:rPr>
              <a:t> </a:t>
            </a:r>
            <a:r>
              <a:rPr lang="en-US" sz="2200" b="0" err="1">
                <a:latin typeface="Times"/>
                <a:cs typeface="Times"/>
              </a:rPr>
              <a:t>mărginite</a:t>
            </a:r>
            <a:r>
              <a:rPr lang="en-US" sz="2200" b="0">
                <a:latin typeface="Times"/>
                <a:cs typeface="Time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412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Imagini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digitale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53645" t="50872"/>
          <a:stretch/>
        </p:blipFill>
        <p:spPr bwMode="auto">
          <a:xfrm>
            <a:off x="4652470" y="1052736"/>
            <a:ext cx="348392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3107" r="54847" b="54031"/>
          <a:stretch/>
        </p:blipFill>
        <p:spPr bwMode="auto">
          <a:xfrm>
            <a:off x="539552" y="980728"/>
            <a:ext cx="3600400" cy="299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conv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941168"/>
            <a:ext cx="3989228" cy="15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ight Arrow 13"/>
          <p:cNvSpPr>
            <a:spLocks noChangeArrowheads="1"/>
          </p:cNvSpPr>
          <p:nvPr/>
        </p:nvSpPr>
        <p:spPr bwMode="auto">
          <a:xfrm rot="5400000">
            <a:off x="6121955" y="4147297"/>
            <a:ext cx="792088" cy="507624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  <p:grpSp>
        <p:nvGrpSpPr>
          <p:cNvPr id="21" name="Group 20"/>
          <p:cNvGrpSpPr/>
          <p:nvPr/>
        </p:nvGrpSpPr>
        <p:grpSpPr>
          <a:xfrm>
            <a:off x="4139952" y="5013176"/>
            <a:ext cx="342754" cy="873145"/>
            <a:chOff x="4103948" y="4703758"/>
            <a:chExt cx="342754" cy="873145"/>
          </a:xfrm>
        </p:grpSpPr>
        <p:sp>
          <p:nvSpPr>
            <p:cNvPr id="14" name="Line 6"/>
            <p:cNvSpPr>
              <a:spLocks noChangeShapeType="1"/>
            </p:cNvSpPr>
            <p:nvPr/>
          </p:nvSpPr>
          <p:spPr bwMode="auto">
            <a:xfrm flipH="1">
              <a:off x="4434002" y="4703758"/>
              <a:ext cx="12700" cy="8731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948" y="4941168"/>
              <a:ext cx="241300" cy="2159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88024" y="4437112"/>
            <a:ext cx="812770" cy="393768"/>
            <a:chOff x="4649894" y="4221088"/>
            <a:chExt cx="812770" cy="393768"/>
          </a:xfrm>
        </p:grpSpPr>
        <p:sp>
          <p:nvSpPr>
            <p:cNvPr id="16" name="Line 8"/>
            <p:cNvSpPr>
              <a:spLocks noChangeShapeType="1"/>
            </p:cNvSpPr>
            <p:nvPr/>
          </p:nvSpPr>
          <p:spPr bwMode="auto">
            <a:xfrm rot="16200000" flipH="1">
              <a:off x="5056279" y="4208471"/>
              <a:ext cx="0" cy="812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036" y="4221088"/>
              <a:ext cx="228600" cy="317500"/>
            </a:xfrm>
            <a:prstGeom prst="rect">
              <a:avLst/>
            </a:prstGeom>
          </p:spPr>
        </p:pic>
      </p:grp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06400" y="3897052"/>
            <a:ext cx="8737600" cy="126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>
                <a:solidFill>
                  <a:srgbClr val="000000"/>
                </a:solidFill>
                <a:latin typeface="Times New Roman" pitchFamily="18" charset="0"/>
              </a:rPr>
              <a:t>I - </a:t>
            </a:r>
            <a:r>
              <a:rPr lang="en-US" sz="2800" b="0" kern="0" err="1">
                <a:solidFill>
                  <a:srgbClr val="000000"/>
                </a:solidFill>
                <a:latin typeface="Times New Roman" pitchFamily="18" charset="0"/>
              </a:rPr>
              <a:t>matrice</a:t>
            </a:r>
            <a:r>
              <a:rPr lang="en-US" sz="2800" b="0" kern="0">
                <a:solidFill>
                  <a:srgbClr val="000000"/>
                </a:solidFill>
                <a:latin typeface="Times New Roman" pitchFamily="18" charset="0"/>
              </a:rPr>
              <a:t> 2D cu </a:t>
            </a:r>
            <a:r>
              <a:rPr lang="en-US" sz="2800" b="0" kern="0" err="1">
                <a:solidFill>
                  <a:srgbClr val="000000"/>
                </a:solidFill>
                <a:latin typeface="Times New Roman" pitchFamily="18" charset="0"/>
              </a:rPr>
              <a:t>valori</a:t>
            </a:r>
            <a:r>
              <a:rPr lang="en-US" sz="2800" b="0" ker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b="0" kern="0" err="1">
                <a:solidFill>
                  <a:srgbClr val="000000"/>
                </a:solidFill>
                <a:latin typeface="Times New Roman" pitchFamily="18" charset="0"/>
              </a:rPr>
              <a:t>întregi</a:t>
            </a:r>
            <a:endParaRPr lang="en-US" sz="2800" b="0" ker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err="1">
                <a:solidFill>
                  <a:srgbClr val="000000"/>
                </a:solidFill>
                <a:latin typeface="Times New Roman" pitchFamily="18" charset="0"/>
              </a:rPr>
              <a:t>Intensități</a:t>
            </a:r>
            <a:r>
              <a:rPr lang="en-US" sz="2800" b="0" kern="0">
                <a:solidFill>
                  <a:srgbClr val="000000"/>
                </a:solidFill>
                <a:latin typeface="Times New Roman" pitchFamily="18" charset="0"/>
              </a:rPr>
              <a:t> {0, 1, …, 255}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2000" b="0" kern="0" err="1">
                <a:solidFill>
                  <a:srgbClr val="000000"/>
                </a:solidFill>
                <a:latin typeface="Times New Roman" pitchFamily="18" charset="0"/>
              </a:rPr>
              <a:t>luminozitate</a:t>
            </a:r>
            <a:r>
              <a:rPr lang="en-US" sz="2000" b="0" kern="0">
                <a:solidFill>
                  <a:srgbClr val="000000"/>
                </a:solidFill>
                <a:latin typeface="Times New Roman" pitchFamily="18" charset="0"/>
              </a:rPr>
              <a:t> 0 = </a:t>
            </a:r>
            <a:r>
              <a:rPr lang="en-US" sz="2000" b="0" kern="0" err="1">
                <a:solidFill>
                  <a:srgbClr val="000000"/>
                </a:solidFill>
                <a:latin typeface="Times New Roman" pitchFamily="18" charset="0"/>
              </a:rPr>
              <a:t>negru</a:t>
            </a:r>
            <a:endParaRPr lang="en-US" sz="2000" b="0" kern="0">
              <a:solidFill>
                <a:srgbClr val="000000"/>
              </a:solidFill>
              <a:latin typeface="Times New Roman" pitchFamily="18" charset="0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2000" b="0" kern="0" err="1">
                <a:solidFill>
                  <a:srgbClr val="000000"/>
                </a:solidFill>
                <a:latin typeface="Times New Roman" pitchFamily="18" charset="0"/>
              </a:rPr>
              <a:t>luminozitate</a:t>
            </a:r>
            <a:r>
              <a:rPr lang="en-US" sz="2000" b="0" kern="0">
                <a:solidFill>
                  <a:srgbClr val="000000"/>
                </a:solidFill>
                <a:latin typeface="Times New Roman" pitchFamily="18" charset="0"/>
              </a:rPr>
              <a:t> 255 = </a:t>
            </a:r>
            <a:r>
              <a:rPr lang="en-US" sz="2000" b="0" kern="0" err="1">
                <a:solidFill>
                  <a:srgbClr val="000000"/>
                </a:solidFill>
                <a:latin typeface="Times New Roman" pitchFamily="18" charset="0"/>
              </a:rPr>
              <a:t>alb</a:t>
            </a:r>
            <a:endParaRPr lang="en-US" sz="2000" b="0" ker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876256" y="6608385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214357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Structura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cursului</a:t>
            </a:r>
            <a:r>
              <a:rPr lang="en-US">
                <a:latin typeface="Times New Roman"/>
                <a:cs typeface="Times New Roman"/>
              </a:rPr>
              <a:t> de </a:t>
            </a:r>
            <a:br>
              <a:rPr lang="en-US">
                <a:latin typeface="Times New Roman"/>
                <a:cs typeface="Times New Roman"/>
              </a:rPr>
            </a:br>
            <a:r>
              <a:rPr lang="en-US" err="1">
                <a:latin typeface="Times New Roman"/>
                <a:cs typeface="Times New Roman"/>
              </a:rPr>
              <a:t>Vedere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Artificială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7129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Structura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cursului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9365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0.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Formarea</a:t>
            </a:r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imaginilor</a:t>
            </a:r>
            <a:endParaRPr lang="en-US" sz="32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800" b="1">
                <a:solidFill>
                  <a:srgbClr val="FF0000"/>
                </a:solidFill>
                <a:latin typeface="Times New Roman"/>
                <a:cs typeface="Times New Roman"/>
              </a:rPr>
              <a:t>-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generalități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despre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lucrul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cu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imagini</a:t>
            </a:r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sz="2600">
              <a:latin typeface="Times New Roman"/>
              <a:cs typeface="Times New Roman"/>
            </a:endParaRPr>
          </a:p>
          <a:p>
            <a:r>
              <a:rPr lang="en-US" sz="2600" err="1">
                <a:latin typeface="Times New Roman"/>
                <a:cs typeface="Times New Roman"/>
              </a:rPr>
              <a:t>Laborator</a:t>
            </a:r>
            <a:r>
              <a:rPr lang="en-US" sz="2600">
                <a:latin typeface="Times New Roman"/>
                <a:cs typeface="Times New Roman"/>
              </a:rPr>
              <a:t>: </a:t>
            </a:r>
            <a:r>
              <a:rPr lang="en-US" sz="2600" err="1">
                <a:latin typeface="Times New Roman"/>
                <a:cs typeface="Times New Roman"/>
              </a:rPr>
              <a:t>realizarea</a:t>
            </a:r>
            <a:r>
              <a:rPr lang="en-US" sz="2600">
                <a:latin typeface="Times New Roman"/>
                <a:cs typeface="Times New Roman"/>
              </a:rPr>
              <a:t> de </a:t>
            </a:r>
            <a:r>
              <a:rPr lang="en-US" sz="2600" err="1">
                <a:latin typeface="Times New Roman"/>
                <a:cs typeface="Times New Roman"/>
              </a:rPr>
              <a:t>mozaicuri</a:t>
            </a:r>
            <a:endParaRPr lang="en-US" sz="2600">
              <a:latin typeface="Times New Roman"/>
              <a:cs typeface="Times New Roman"/>
            </a:endParaRPr>
          </a:p>
        </p:txBody>
      </p:sp>
      <p:pic>
        <p:nvPicPr>
          <p:cNvPr id="16" name="Picture 15" descr="ferrari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" y="5027093"/>
            <a:ext cx="2031336" cy="1351761"/>
          </a:xfrm>
          <a:prstGeom prst="rect">
            <a:avLst/>
          </a:prstGeom>
        </p:spPr>
      </p:pic>
      <p:pic>
        <p:nvPicPr>
          <p:cNvPr id="17" name="Picture 16" descr="moza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43" y="5028973"/>
            <a:ext cx="2153343" cy="1421206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10817" y="3436141"/>
            <a:ext cx="606111" cy="54625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 18"/>
          <p:cNvSpPr/>
          <p:nvPr/>
        </p:nvSpPr>
        <p:spPr>
          <a:xfrm>
            <a:off x="6534606" y="3436141"/>
            <a:ext cx="703088" cy="418483"/>
          </a:xfrm>
          <a:prstGeom prst="mathEqual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494" y="3088101"/>
            <a:ext cx="15358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58ED5"/>
                </a:solidFill>
              </a:rPr>
              <a:t>imagine de </a:t>
            </a:r>
            <a:r>
              <a:rPr lang="en-US" sz="2400" err="1">
                <a:solidFill>
                  <a:srgbClr val="558ED5"/>
                </a:solidFill>
              </a:rPr>
              <a:t>referință</a:t>
            </a:r>
            <a:endParaRPr lang="en-US" sz="2400">
              <a:solidFill>
                <a:srgbClr val="558ED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0219" y="3021253"/>
            <a:ext cx="2110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rgbClr val="008000"/>
                </a:solidFill>
              </a:rPr>
              <a:t>colecție</a:t>
            </a:r>
            <a:r>
              <a:rPr lang="en-US" sz="2400">
                <a:solidFill>
                  <a:srgbClr val="008000"/>
                </a:solidFill>
              </a:rPr>
              <a:t> de </a:t>
            </a:r>
            <a:r>
              <a:rPr lang="en-US" sz="2400" err="1">
                <a:solidFill>
                  <a:srgbClr val="008000"/>
                </a:solidFill>
              </a:rPr>
              <a:t>imagini</a:t>
            </a:r>
            <a:r>
              <a:rPr lang="en-US" sz="2400">
                <a:solidFill>
                  <a:srgbClr val="008000"/>
                </a:solidFill>
              </a:rPr>
              <a:t> (</a:t>
            </a:r>
            <a:r>
              <a:rPr lang="en-US" sz="2400" err="1">
                <a:solidFill>
                  <a:srgbClr val="008000"/>
                </a:solidFill>
              </a:rPr>
              <a:t>piese</a:t>
            </a:r>
            <a:r>
              <a:rPr lang="en-US" sz="2400">
                <a:solidFill>
                  <a:srgbClr val="008000"/>
                </a:solidFill>
              </a:rPr>
              <a:t>)</a:t>
            </a:r>
          </a:p>
          <a:p>
            <a:pPr algn="ctr"/>
            <a:r>
              <a:rPr lang="en-US" sz="2400">
                <a:solidFill>
                  <a:srgbClr val="008000"/>
                </a:solidFill>
              </a:rPr>
              <a:t>de </a:t>
            </a:r>
            <a:r>
              <a:rPr lang="en-US" sz="2400" err="1">
                <a:solidFill>
                  <a:srgbClr val="008000"/>
                </a:solidFill>
              </a:rPr>
              <a:t>dimensiuni</a:t>
            </a:r>
            <a:r>
              <a:rPr lang="en-US" sz="2400">
                <a:solidFill>
                  <a:srgbClr val="008000"/>
                </a:solidFill>
              </a:rPr>
              <a:t> </a:t>
            </a:r>
            <a:r>
              <a:rPr lang="en-US" sz="2400" err="1">
                <a:solidFill>
                  <a:srgbClr val="008000"/>
                </a:solidFill>
              </a:rPr>
              <a:t>reduse</a:t>
            </a:r>
            <a:endParaRPr lang="en-US" sz="2400">
              <a:solidFill>
                <a:srgbClr val="008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10543" y="3201999"/>
            <a:ext cx="238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58ED5"/>
                </a:solidFill>
              </a:rPr>
              <a:t>imagine </a:t>
            </a:r>
          </a:p>
          <a:p>
            <a:pPr algn="ctr"/>
            <a:r>
              <a:rPr lang="en-US" sz="2400" err="1">
                <a:solidFill>
                  <a:srgbClr val="558ED5"/>
                </a:solidFill>
              </a:rPr>
              <a:t>mozaic</a:t>
            </a:r>
            <a:endParaRPr lang="en-US" sz="2400">
              <a:solidFill>
                <a:srgbClr val="558ED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239057" y="5062397"/>
            <a:ext cx="2266555" cy="1299774"/>
            <a:chOff x="5723027" y="3363415"/>
            <a:chExt cx="2556709" cy="1136443"/>
          </a:xfrm>
        </p:grpSpPr>
        <p:pic>
          <p:nvPicPr>
            <p:cNvPr id="24" name="Picture 23" descr="0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363415"/>
              <a:ext cx="508000" cy="381000"/>
            </a:xfrm>
            <a:prstGeom prst="rect">
              <a:avLst/>
            </a:prstGeom>
          </p:spPr>
        </p:pic>
        <p:pic>
          <p:nvPicPr>
            <p:cNvPr id="25" name="Picture 24" descr="00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363415"/>
              <a:ext cx="508000" cy="381000"/>
            </a:xfrm>
            <a:prstGeom prst="rect">
              <a:avLst/>
            </a:prstGeom>
          </p:spPr>
        </p:pic>
        <p:pic>
          <p:nvPicPr>
            <p:cNvPr id="26" name="Picture 25" descr="00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737858"/>
              <a:ext cx="508000" cy="381000"/>
            </a:xfrm>
            <a:prstGeom prst="rect">
              <a:avLst/>
            </a:prstGeom>
          </p:spPr>
        </p:pic>
        <p:pic>
          <p:nvPicPr>
            <p:cNvPr id="27" name="Picture 26" descr="004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737858"/>
              <a:ext cx="508000" cy="381000"/>
            </a:xfrm>
            <a:prstGeom prst="rect">
              <a:avLst/>
            </a:prstGeom>
          </p:spPr>
        </p:pic>
        <p:pic>
          <p:nvPicPr>
            <p:cNvPr id="28" name="Picture 27" descr="005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737858"/>
              <a:ext cx="508000" cy="381000"/>
            </a:xfrm>
            <a:prstGeom prst="rect">
              <a:avLst/>
            </a:prstGeom>
          </p:spPr>
        </p:pic>
        <p:pic>
          <p:nvPicPr>
            <p:cNvPr id="29" name="Picture 28" descr="006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737858"/>
              <a:ext cx="508000" cy="381000"/>
            </a:xfrm>
            <a:prstGeom prst="rect">
              <a:avLst/>
            </a:prstGeom>
          </p:spPr>
        </p:pic>
        <p:pic>
          <p:nvPicPr>
            <p:cNvPr id="30" name="Picture 29" descr="007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363415"/>
              <a:ext cx="508000" cy="381000"/>
            </a:xfrm>
            <a:prstGeom prst="rect">
              <a:avLst/>
            </a:prstGeom>
          </p:spPr>
        </p:pic>
        <p:pic>
          <p:nvPicPr>
            <p:cNvPr id="31" name="Picture 30" descr="008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4118858"/>
              <a:ext cx="508000" cy="381000"/>
            </a:xfrm>
            <a:prstGeom prst="rect">
              <a:avLst/>
            </a:prstGeom>
          </p:spPr>
        </p:pic>
        <p:pic>
          <p:nvPicPr>
            <p:cNvPr id="32" name="Picture 31" descr="009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4118858"/>
              <a:ext cx="508000" cy="381000"/>
            </a:xfrm>
            <a:prstGeom prst="rect">
              <a:avLst/>
            </a:prstGeom>
          </p:spPr>
        </p:pic>
        <p:pic>
          <p:nvPicPr>
            <p:cNvPr id="33" name="Picture 32" descr="010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4118858"/>
              <a:ext cx="508000" cy="381000"/>
            </a:xfrm>
            <a:prstGeom prst="rect">
              <a:avLst/>
            </a:prstGeom>
          </p:spPr>
        </p:pic>
        <p:pic>
          <p:nvPicPr>
            <p:cNvPr id="34" name="Picture 33" descr="011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4118858"/>
              <a:ext cx="508000" cy="381000"/>
            </a:xfrm>
            <a:prstGeom prst="rect">
              <a:avLst/>
            </a:prstGeom>
          </p:spPr>
        </p:pic>
        <p:pic>
          <p:nvPicPr>
            <p:cNvPr id="35" name="Picture 34" descr="01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4118858"/>
              <a:ext cx="508000" cy="381000"/>
            </a:xfrm>
            <a:prstGeom prst="rect">
              <a:avLst/>
            </a:prstGeom>
          </p:spPr>
        </p:pic>
        <p:pic>
          <p:nvPicPr>
            <p:cNvPr id="36" name="Picture 35" descr="013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363415"/>
              <a:ext cx="508000" cy="381000"/>
            </a:xfrm>
            <a:prstGeom prst="rect">
              <a:avLst/>
            </a:prstGeom>
          </p:spPr>
        </p:pic>
        <p:pic>
          <p:nvPicPr>
            <p:cNvPr id="37" name="Picture 36" descr="014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737858"/>
              <a:ext cx="508000" cy="381000"/>
            </a:xfrm>
            <a:prstGeom prst="rect">
              <a:avLst/>
            </a:prstGeom>
          </p:spPr>
        </p:pic>
        <p:pic>
          <p:nvPicPr>
            <p:cNvPr id="38" name="Picture 37" descr="015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363415"/>
              <a:ext cx="508000" cy="381000"/>
            </a:xfrm>
            <a:prstGeom prst="rect">
              <a:avLst/>
            </a:prstGeom>
          </p:spPr>
        </p:pic>
      </p:grpSp>
      <p:sp>
        <p:nvSpPr>
          <p:cNvPr id="39" name="Plus 38"/>
          <p:cNvSpPr/>
          <p:nvPr/>
        </p:nvSpPr>
        <p:spPr>
          <a:xfrm>
            <a:off x="4210668" y="3436141"/>
            <a:ext cx="606111" cy="54625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816780" y="3144018"/>
            <a:ext cx="158276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rgbClr val="FF0000"/>
                </a:solidFill>
              </a:rPr>
              <a:t>algoritm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 err="1">
                <a:solidFill>
                  <a:srgbClr val="FF0000"/>
                </a:solidFill>
              </a:rPr>
              <a:t>codat</a:t>
            </a:r>
            <a:r>
              <a:rPr lang="en-US" sz="2400">
                <a:solidFill>
                  <a:srgbClr val="FF0000"/>
                </a:solidFill>
              </a:rPr>
              <a:t> de </a:t>
            </a:r>
            <a:r>
              <a:rPr lang="en-US" sz="2400" err="1">
                <a:solidFill>
                  <a:srgbClr val="FF0000"/>
                </a:solidFill>
              </a:rPr>
              <a:t>voi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/>
      <p:bldP spid="39" grpId="0" animBg="1"/>
      <p:bldP spid="4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4053" y="-5199818"/>
            <a:ext cx="23561734" cy="155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35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3" t="33438" r="30622" b="19711"/>
          <a:stretch/>
        </p:blipFill>
        <p:spPr>
          <a:xfrm>
            <a:off x="-1380228" y="-6154969"/>
            <a:ext cx="13415801" cy="151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00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>
                <a:latin typeface="Times New Roman"/>
                <a:cs typeface="Times New Roman"/>
              </a:rPr>
              <a:t>Piese hexagonale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" name="Picture 1" descr="hexagon_zoo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4156" r="16667" b="7540"/>
          <a:stretch/>
        </p:blipFill>
        <p:spPr>
          <a:xfrm>
            <a:off x="70555" y="903111"/>
            <a:ext cx="8918223" cy="59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1600"/>
            <a:ext cx="8229600" cy="1386930"/>
          </a:xfrm>
        </p:spPr>
        <p:txBody>
          <a:bodyPr>
            <a:no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Aspecte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organizatorice</a:t>
            </a:r>
            <a:r>
              <a:rPr lang="en-US">
                <a:latin typeface="Times New Roman"/>
                <a:cs typeface="Times New Roman"/>
              </a:rPr>
              <a:t> legate de </a:t>
            </a:r>
            <a:r>
              <a:rPr lang="en-US" err="1">
                <a:latin typeface="Times New Roman"/>
                <a:cs typeface="Times New Roman"/>
              </a:rPr>
              <a:t>cursul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Vederea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Artificială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1498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Piese hexagonale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exagon_zoom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t="4463" r="17284" b="8155"/>
          <a:stretch/>
        </p:blipFill>
        <p:spPr>
          <a:xfrm>
            <a:off x="112889" y="846666"/>
            <a:ext cx="8988778" cy="59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6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>
                <a:latin typeface="Times New Roman"/>
                <a:cs typeface="Times New Roman"/>
              </a:rPr>
              <a:t>Piese hexagonale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67" y="1232818"/>
            <a:ext cx="1543177" cy="1080224"/>
          </a:xfrm>
          <a:prstGeom prst="rect">
            <a:avLst/>
          </a:prstGeom>
        </p:spPr>
      </p:pic>
      <p:pic>
        <p:nvPicPr>
          <p:cNvPr id="6" name="Picture 5" descr="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09" y="3221622"/>
            <a:ext cx="1543177" cy="1080224"/>
          </a:xfrm>
          <a:prstGeom prst="rect">
            <a:avLst/>
          </a:prstGeom>
        </p:spPr>
      </p:pic>
      <p:pic>
        <p:nvPicPr>
          <p:cNvPr id="7" name="Picture 6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34" y="1232818"/>
            <a:ext cx="1543177" cy="1080224"/>
          </a:xfrm>
          <a:prstGeom prst="rect">
            <a:avLst/>
          </a:prstGeom>
        </p:spPr>
      </p:pic>
      <p:sp>
        <p:nvSpPr>
          <p:cNvPr id="8" name="Equal 7"/>
          <p:cNvSpPr/>
          <p:nvPr/>
        </p:nvSpPr>
        <p:spPr>
          <a:xfrm>
            <a:off x="5811868" y="1547165"/>
            <a:ext cx="578081" cy="502566"/>
          </a:xfrm>
          <a:prstGeom prst="mathEqua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28" y="1232818"/>
            <a:ext cx="1543177" cy="1080224"/>
          </a:xfrm>
          <a:prstGeom prst="rect">
            <a:avLst/>
          </a:prstGeom>
        </p:spPr>
      </p:pic>
      <p:sp>
        <p:nvSpPr>
          <p:cNvPr id="12" name="Right Triangle 11"/>
          <p:cNvSpPr/>
          <p:nvPr/>
        </p:nvSpPr>
        <p:spPr>
          <a:xfrm>
            <a:off x="6884316" y="1847242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5400000">
            <a:off x="6877696" y="1266904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915881" y="1244003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rot="16200000">
            <a:off x="7930182" y="1826801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3098232" y="1585649"/>
            <a:ext cx="459021" cy="446696"/>
          </a:xfrm>
          <a:prstGeom prst="mathMultiply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476" y="3221622"/>
            <a:ext cx="1543177" cy="1080224"/>
          </a:xfrm>
          <a:prstGeom prst="rect">
            <a:avLst/>
          </a:prstGeom>
        </p:spPr>
      </p:pic>
      <p:sp>
        <p:nvSpPr>
          <p:cNvPr id="20" name="Multiply 19"/>
          <p:cNvSpPr/>
          <p:nvPr/>
        </p:nvSpPr>
        <p:spPr>
          <a:xfrm>
            <a:off x="3122874" y="3548188"/>
            <a:ext cx="459021" cy="446696"/>
          </a:xfrm>
          <a:prstGeom prst="mathMultiply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qual 20"/>
          <p:cNvSpPr/>
          <p:nvPr/>
        </p:nvSpPr>
        <p:spPr>
          <a:xfrm>
            <a:off x="5849339" y="3492318"/>
            <a:ext cx="578081" cy="502566"/>
          </a:xfrm>
          <a:prstGeom prst="mathEqua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58" y="3221622"/>
            <a:ext cx="1543177" cy="1080224"/>
          </a:xfrm>
          <a:prstGeom prst="rect">
            <a:avLst/>
          </a:prstGeom>
        </p:spPr>
      </p:pic>
      <p:sp>
        <p:nvSpPr>
          <p:cNvPr id="33" name="Right Triangle 32"/>
          <p:cNvSpPr/>
          <p:nvPr/>
        </p:nvSpPr>
        <p:spPr>
          <a:xfrm>
            <a:off x="6904602" y="3823218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/>
          <p:cNvSpPr/>
          <p:nvPr/>
        </p:nvSpPr>
        <p:spPr>
          <a:xfrm rot="5400000">
            <a:off x="6897982" y="3255708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 rot="10800000">
            <a:off x="7936167" y="3232807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rot="16200000">
            <a:off x="7950468" y="3815605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lus 57"/>
          <p:cNvSpPr/>
          <p:nvPr/>
        </p:nvSpPr>
        <p:spPr>
          <a:xfrm>
            <a:off x="3109767" y="5491228"/>
            <a:ext cx="500339" cy="465731"/>
          </a:xfrm>
          <a:prstGeom prst="mathPlus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exagon 58"/>
          <p:cNvSpPr/>
          <p:nvPr/>
        </p:nvSpPr>
        <p:spPr>
          <a:xfrm>
            <a:off x="1449698" y="519521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3924179" y="519521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qual 60"/>
          <p:cNvSpPr/>
          <p:nvPr/>
        </p:nvSpPr>
        <p:spPr>
          <a:xfrm>
            <a:off x="5836510" y="5355397"/>
            <a:ext cx="578081" cy="502566"/>
          </a:xfrm>
          <a:prstGeom prst="mathEqua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Hexagon 61"/>
          <p:cNvSpPr/>
          <p:nvPr/>
        </p:nvSpPr>
        <p:spPr>
          <a:xfrm>
            <a:off x="6800842" y="519521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7668750" y="470776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249809" y="2604020"/>
            <a:ext cx="1518535" cy="372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Piese</a:t>
            </a:r>
            <a:r>
              <a:rPr lang="en-US"/>
              <a:t> </a:t>
            </a:r>
            <a:r>
              <a:rPr lang="en-US" err="1"/>
              <a:t>inițială</a:t>
            </a:r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340697" y="2604020"/>
            <a:ext cx="28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Mască</a:t>
            </a:r>
            <a:r>
              <a:rPr lang="en-US"/>
              <a:t> (</a:t>
            </a:r>
            <a:r>
              <a:rPr lang="en-US" err="1"/>
              <a:t>valori</a:t>
            </a:r>
            <a:r>
              <a:rPr lang="en-US"/>
              <a:t> de 0 </a:t>
            </a:r>
            <a:r>
              <a:rPr lang="en-US" err="1"/>
              <a:t>și</a:t>
            </a:r>
            <a:r>
              <a:rPr lang="en-US"/>
              <a:t> 1)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27420" y="2630814"/>
            <a:ext cx="28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Piesă</a:t>
            </a:r>
            <a:r>
              <a:rPr lang="en-US"/>
              <a:t> </a:t>
            </a:r>
            <a:r>
              <a:rPr lang="en-US" err="1"/>
              <a:t>hexagonală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Algoritm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varianta</a:t>
            </a:r>
            <a:r>
              <a:rPr lang="en-US">
                <a:latin typeface="Times New Roman"/>
                <a:cs typeface="Times New Roman"/>
              </a:rPr>
              <a:t> 2</a:t>
            </a:r>
          </a:p>
        </p:txBody>
      </p:sp>
      <p:pic>
        <p:nvPicPr>
          <p:cNvPr id="5" name="Picture 4" descr="suprapunereFaraGri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t="4184" r="16471" b="7859"/>
          <a:stretch/>
        </p:blipFill>
        <p:spPr>
          <a:xfrm>
            <a:off x="86538" y="888999"/>
            <a:ext cx="9001018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1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Algoritm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varianta</a:t>
            </a:r>
            <a:r>
              <a:rPr lang="en-US">
                <a:latin typeface="Times New Roman"/>
                <a:cs typeface="Times New Roman"/>
              </a:rPr>
              <a:t> 2</a:t>
            </a:r>
          </a:p>
        </p:txBody>
      </p:sp>
      <p:pic>
        <p:nvPicPr>
          <p:cNvPr id="2" name="Picture 1" descr="suprapunereFaraGrid_zoo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t="5386" r="16821" b="8463"/>
          <a:stretch/>
        </p:blipFill>
        <p:spPr>
          <a:xfrm>
            <a:off x="-191911" y="968031"/>
            <a:ext cx="9673757" cy="62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0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Structura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cursului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9365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Caracteristici</a:t>
            </a:r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 ale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imaginilor</a:t>
            </a:r>
            <a:endParaRPr lang="en-US" sz="32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800" b="1">
                <a:solidFill>
                  <a:srgbClr val="FF0000"/>
                </a:solidFill>
                <a:latin typeface="Times New Roman"/>
                <a:cs typeface="Times New Roman"/>
              </a:rPr>
              <a:t>-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filtre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gradienți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muchii</a:t>
            </a:r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sz="2600">
              <a:latin typeface="Times New Roman"/>
              <a:cs typeface="Times New Roman"/>
            </a:endParaRPr>
          </a:p>
          <a:p>
            <a:r>
              <a:rPr lang="en-US" sz="2600" err="1">
                <a:latin typeface="Times New Roman"/>
                <a:cs typeface="Times New Roman"/>
              </a:rPr>
              <a:t>Laborator</a:t>
            </a:r>
            <a:r>
              <a:rPr lang="en-US" sz="2600">
                <a:latin typeface="Times New Roman"/>
                <a:cs typeface="Times New Roman"/>
              </a:rPr>
              <a:t>: </a:t>
            </a:r>
            <a:r>
              <a:rPr lang="en-US" sz="2600" err="1">
                <a:latin typeface="Times New Roman"/>
                <a:cs typeface="Times New Roman"/>
              </a:rPr>
              <a:t>redimensionarea</a:t>
            </a:r>
            <a:r>
              <a:rPr lang="en-US" sz="2600">
                <a:latin typeface="Times New Roman"/>
                <a:cs typeface="Times New Roman"/>
              </a:rPr>
              <a:t>  </a:t>
            </a:r>
            <a:r>
              <a:rPr lang="en-US" sz="2600" err="1">
                <a:latin typeface="Times New Roman"/>
                <a:cs typeface="Times New Roman"/>
              </a:rPr>
              <a:t>imaginilor</a:t>
            </a:r>
            <a:r>
              <a:rPr lang="en-US" sz="2600">
                <a:latin typeface="Times New Roman"/>
                <a:cs typeface="Times New Roman"/>
              </a:rPr>
              <a:t> cu </a:t>
            </a:r>
            <a:r>
              <a:rPr lang="en-US" sz="2600" err="1">
                <a:latin typeface="Times New Roman"/>
                <a:cs typeface="Times New Roman"/>
              </a:rPr>
              <a:t>păstrarea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conținutului</a:t>
            </a:r>
            <a:endParaRPr lang="en-US" sz="2600">
              <a:latin typeface="Times New Roman"/>
              <a:cs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4158" t="65015" r="53398"/>
          <a:stretch/>
        </p:blipFill>
        <p:spPr bwMode="auto">
          <a:xfrm>
            <a:off x="6882512" y="4371339"/>
            <a:ext cx="2261488" cy="2043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2117" t="7082" r="16506" b="50765"/>
          <a:stretch/>
        </p:blipFill>
        <p:spPr bwMode="auto">
          <a:xfrm>
            <a:off x="2705204" y="3460517"/>
            <a:ext cx="3680856" cy="182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6189" t="64927"/>
          <a:stretch/>
        </p:blipFill>
        <p:spPr bwMode="auto">
          <a:xfrm>
            <a:off x="16443" y="4371339"/>
            <a:ext cx="2356723" cy="204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6600113" y="6193919"/>
            <a:ext cx="28071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err="1">
                <a:solidFill>
                  <a:srgbClr val="000000"/>
                </a:solidFill>
              </a:rPr>
              <a:t>Redimensionare</a:t>
            </a:r>
            <a:r>
              <a:rPr lang="en-US" b="1">
                <a:solidFill>
                  <a:srgbClr val="000000"/>
                </a:solidFill>
              </a:rPr>
              <a:t> cu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err="1">
                <a:solidFill>
                  <a:srgbClr val="000000"/>
                </a:solidFill>
              </a:rPr>
              <a:t>păstrarea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conținutului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96900" y="6211669"/>
            <a:ext cx="2444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err="1">
                <a:solidFill>
                  <a:srgbClr val="000000"/>
                </a:solidFill>
              </a:rPr>
              <a:t>Redimensionare</a:t>
            </a:r>
            <a:r>
              <a:rPr lang="en-US" b="1">
                <a:solidFill>
                  <a:srgbClr val="000000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err="1">
                <a:solidFill>
                  <a:srgbClr val="000000"/>
                </a:solidFill>
              </a:rPr>
              <a:t>uzuală</a:t>
            </a:r>
            <a:r>
              <a:rPr lang="en-US" b="1">
                <a:solidFill>
                  <a:srgbClr val="000000"/>
                </a:solidFill>
              </a:rPr>
              <a:t> (</a:t>
            </a:r>
            <a:r>
              <a:rPr lang="en-US" b="1" err="1">
                <a:solidFill>
                  <a:srgbClr val="000000"/>
                </a:solidFill>
              </a:rPr>
              <a:t>imresize</a:t>
            </a:r>
            <a:r>
              <a:rPr lang="en-US" b="1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929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Structura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cursului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46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Caracteristici</a:t>
            </a:r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 ale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imaginilor</a:t>
            </a:r>
            <a:endParaRPr lang="en-US" sz="32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800" b="1">
                <a:solidFill>
                  <a:srgbClr val="FF0000"/>
                </a:solidFill>
                <a:latin typeface="Times New Roman"/>
                <a:cs typeface="Times New Roman"/>
              </a:rPr>
              <a:t>-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filtre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gradienți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muchii</a:t>
            </a:r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sz="2600">
              <a:latin typeface="Times New Roman"/>
              <a:cs typeface="Times New Roman"/>
            </a:endParaRPr>
          </a:p>
          <a:p>
            <a:r>
              <a:rPr lang="en-US" sz="2600" err="1">
                <a:latin typeface="Times New Roman"/>
                <a:cs typeface="Times New Roman"/>
              </a:rPr>
              <a:t>Laborator</a:t>
            </a:r>
            <a:r>
              <a:rPr lang="en-US" sz="2600">
                <a:latin typeface="Times New Roman"/>
                <a:cs typeface="Times New Roman"/>
              </a:rPr>
              <a:t>: </a:t>
            </a:r>
            <a:r>
              <a:rPr lang="en-US" sz="2600" err="1">
                <a:latin typeface="Times New Roman"/>
                <a:cs typeface="Times New Roman"/>
              </a:rPr>
              <a:t>detectare</a:t>
            </a:r>
            <a:r>
              <a:rPr lang="en-US" sz="2600">
                <a:latin typeface="Times New Roman"/>
                <a:cs typeface="Times New Roman"/>
              </a:rPr>
              <a:t> de </a:t>
            </a:r>
            <a:r>
              <a:rPr lang="en-US" sz="2600" err="1">
                <a:latin typeface="Times New Roman"/>
                <a:cs typeface="Times New Roman"/>
              </a:rPr>
              <a:t>obiecte</a:t>
            </a:r>
            <a:endParaRPr lang="en-US" sz="260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199" y="5498642"/>
            <a:ext cx="411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imes New Roman"/>
                <a:cs typeface="Times New Roman"/>
              </a:rPr>
              <a:t>Detectare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semne</a:t>
            </a:r>
            <a:r>
              <a:rPr lang="en-US" sz="2400">
                <a:latin typeface="Times New Roman"/>
                <a:cs typeface="Times New Roman"/>
              </a:rPr>
              <a:t> de </a:t>
            </a:r>
            <a:r>
              <a:rPr lang="en-US" sz="2400" err="1">
                <a:latin typeface="Times New Roman"/>
                <a:cs typeface="Times New Roman"/>
              </a:rPr>
              <a:t>circulație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475768" y="5448962"/>
            <a:ext cx="3475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imes New Roman"/>
                <a:cs typeface="Times New Roman"/>
              </a:rPr>
              <a:t>Detectare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pietoni</a:t>
            </a: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2" name="day_lowdata" descr="day_lowdata">
            <a:hlinkClick r:id="" action="ppaction://media"/>
            <a:extLst>
              <a:ext uri="{FF2B5EF4-FFF2-40B4-BE49-F238E27FC236}">
                <a16:creationId xmlns:a16="http://schemas.microsoft.com/office/drawing/2014/main" id="{306836CC-3718-1BFD-E1D8-88ADC6B1A1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1030" y="2900271"/>
            <a:ext cx="3321227" cy="2656982"/>
          </a:xfrm>
          <a:prstGeom prst="rect">
            <a:avLst/>
          </a:prstGeom>
        </p:spPr>
      </p:pic>
      <p:pic>
        <p:nvPicPr>
          <p:cNvPr id="3" name="592-3_lowdata" descr="592-3_lowdata">
            <a:hlinkClick r:id="" action="ppaction://media"/>
            <a:extLst>
              <a:ext uri="{FF2B5EF4-FFF2-40B4-BE49-F238E27FC236}">
                <a16:creationId xmlns:a16="http://schemas.microsoft.com/office/drawing/2014/main" id="{6869E53B-65B7-89AE-074E-B1F9710341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90052" y="2899079"/>
            <a:ext cx="3989050" cy="26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Structura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cursului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46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Caracteristici</a:t>
            </a:r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 ale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imaginilor</a:t>
            </a:r>
            <a:endParaRPr lang="en-US" sz="32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800" b="1">
                <a:solidFill>
                  <a:srgbClr val="FF0000"/>
                </a:solidFill>
                <a:latin typeface="Times New Roman"/>
                <a:cs typeface="Times New Roman"/>
              </a:rPr>
              <a:t>-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filtre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gradienți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muchii</a:t>
            </a:r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sz="2600">
              <a:latin typeface="Times New Roman"/>
              <a:cs typeface="Times New Roman"/>
            </a:endParaRPr>
          </a:p>
          <a:p>
            <a:r>
              <a:rPr lang="en-US" sz="2600" err="1">
                <a:latin typeface="Times New Roman"/>
                <a:cs typeface="Times New Roman"/>
              </a:rPr>
              <a:t>Laborator</a:t>
            </a:r>
            <a:r>
              <a:rPr lang="en-US" sz="2600">
                <a:latin typeface="Times New Roman"/>
                <a:cs typeface="Times New Roman"/>
              </a:rPr>
              <a:t>: </a:t>
            </a:r>
            <a:r>
              <a:rPr lang="en-US" sz="2600" err="1">
                <a:latin typeface="Times New Roman"/>
                <a:cs typeface="Times New Roman"/>
              </a:rPr>
              <a:t>extragerea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informației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dintr</a:t>
            </a:r>
            <a:r>
              <a:rPr lang="en-US" sz="2600">
                <a:latin typeface="Times New Roman"/>
                <a:cs typeface="Times New Roman"/>
              </a:rPr>
              <a:t>-un </a:t>
            </a:r>
            <a:r>
              <a:rPr lang="en-US" sz="2600" err="1">
                <a:latin typeface="Times New Roman"/>
                <a:cs typeface="Times New Roman"/>
              </a:rPr>
              <a:t>careu</a:t>
            </a:r>
            <a:r>
              <a:rPr lang="en-US" sz="2600">
                <a:latin typeface="Times New Roman"/>
                <a:cs typeface="Times New Roman"/>
              </a:rPr>
              <a:t> Sudoku</a:t>
            </a:r>
          </a:p>
        </p:txBody>
      </p:sp>
      <p:pic>
        <p:nvPicPr>
          <p:cNvPr id="9" name="Picture 8" descr="Screen Shot 2021-04-13 at 10.57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0" y="3205402"/>
            <a:ext cx="8380429" cy="34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7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Structura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cursului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46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Caracteristici</a:t>
            </a:r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 ale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imaginilor</a:t>
            </a:r>
            <a:endParaRPr lang="en-US" sz="32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800" b="1">
                <a:solidFill>
                  <a:srgbClr val="FF0000"/>
                </a:solidFill>
                <a:latin typeface="Times New Roman"/>
                <a:cs typeface="Times New Roman"/>
              </a:rPr>
              <a:t>-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filtre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gradienți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muchii</a:t>
            </a:r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sz="2600">
              <a:latin typeface="Times New Roman"/>
              <a:cs typeface="Times New Roman"/>
            </a:endParaRPr>
          </a:p>
          <a:p>
            <a:r>
              <a:rPr lang="en-US" sz="2600" err="1">
                <a:latin typeface="Times New Roman"/>
                <a:cs typeface="Times New Roman"/>
              </a:rPr>
              <a:t>Laborator</a:t>
            </a:r>
            <a:r>
              <a:rPr lang="en-US" sz="2600">
                <a:latin typeface="Times New Roman"/>
                <a:cs typeface="Times New Roman"/>
              </a:rPr>
              <a:t>: </a:t>
            </a:r>
            <a:r>
              <a:rPr lang="en-US" sz="2600" err="1">
                <a:latin typeface="Times New Roman"/>
                <a:cs typeface="Times New Roman"/>
              </a:rPr>
              <a:t>extragerea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informației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dintr</a:t>
            </a:r>
            <a:r>
              <a:rPr lang="en-US" sz="2600">
                <a:latin typeface="Times New Roman"/>
                <a:cs typeface="Times New Roman"/>
              </a:rPr>
              <a:t>-un </a:t>
            </a:r>
            <a:r>
              <a:rPr lang="en-US" sz="2600" err="1">
                <a:latin typeface="Times New Roman"/>
                <a:cs typeface="Times New Roman"/>
              </a:rPr>
              <a:t>careu</a:t>
            </a:r>
            <a:r>
              <a:rPr lang="en-US" sz="2600">
                <a:latin typeface="Times New Roman"/>
                <a:cs typeface="Times New Roman"/>
              </a:rPr>
              <a:t> Sudoku</a:t>
            </a:r>
          </a:p>
        </p:txBody>
      </p:sp>
      <p:pic>
        <p:nvPicPr>
          <p:cNvPr id="5" name="Picture 4" descr="Screen Shot 2021-04-13 at 11.00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29024"/>
            <a:ext cx="8210354" cy="33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82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Structura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cursului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79847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2.</a:t>
            </a:r>
            <a:r>
              <a:rPr lang="en-US" sz="3200" b="1">
                <a:latin typeface="Times New Roman"/>
                <a:cs typeface="Times New Roman"/>
              </a:rPr>
              <a:t>	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Recunoaștere</a:t>
            </a:r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obiecte</a:t>
            </a:r>
            <a:endParaRPr lang="en-US" sz="32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-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modelul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K-nearest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neighbours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metode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kernel,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rețele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neuronale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convoluționale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modelul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bag of visual words</a:t>
            </a:r>
          </a:p>
          <a:p>
            <a:endParaRPr lang="en-US" sz="2600">
              <a:latin typeface="Times New Roman"/>
              <a:cs typeface="Times New Roman"/>
            </a:endParaRPr>
          </a:p>
          <a:p>
            <a:r>
              <a:rPr lang="en-US" sz="2600" err="1">
                <a:latin typeface="Times New Roman"/>
                <a:cs typeface="Times New Roman"/>
              </a:rPr>
              <a:t>Laborator</a:t>
            </a:r>
            <a:r>
              <a:rPr lang="en-US" sz="2600">
                <a:latin typeface="Times New Roman"/>
                <a:cs typeface="Times New Roman"/>
              </a:rPr>
              <a:t>: </a:t>
            </a:r>
            <a:r>
              <a:rPr lang="en-US" sz="2600" err="1">
                <a:latin typeface="Times New Roman"/>
                <a:cs typeface="Times New Roman"/>
              </a:rPr>
              <a:t>detectare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facială</a:t>
            </a:r>
            <a:r>
              <a:rPr lang="en-US" sz="2600">
                <a:latin typeface="Times New Roman"/>
                <a:cs typeface="Times New Roman"/>
              </a:rPr>
              <a:t>, </a:t>
            </a:r>
            <a:r>
              <a:rPr lang="en-US" sz="2600" err="1">
                <a:latin typeface="Times New Roman"/>
                <a:cs typeface="Times New Roman"/>
              </a:rPr>
              <a:t>clasificarea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imaginilor</a:t>
            </a:r>
            <a:r>
              <a:rPr lang="en-US" sz="2600">
                <a:latin typeface="Times New Roman"/>
                <a:cs typeface="Times New Roman"/>
              </a:rPr>
              <a:t>, </a:t>
            </a:r>
            <a:r>
              <a:rPr lang="en-US" sz="2600" err="1">
                <a:latin typeface="Times New Roman"/>
                <a:cs typeface="Times New Roman"/>
              </a:rPr>
              <a:t>colorarea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imaginilor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în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tonuri</a:t>
            </a:r>
            <a:r>
              <a:rPr lang="en-US" sz="2600">
                <a:latin typeface="Times New Roman"/>
                <a:cs typeface="Times New Roman"/>
              </a:rPr>
              <a:t> de </a:t>
            </a:r>
            <a:r>
              <a:rPr lang="en-US" sz="2600" err="1">
                <a:latin typeface="Times New Roman"/>
                <a:cs typeface="Times New Roman"/>
              </a:rPr>
              <a:t>gri</a:t>
            </a:r>
            <a:r>
              <a:rPr lang="en-US" sz="2600">
                <a:latin typeface="Times New Roman"/>
                <a:cs typeface="Times New Roman"/>
              </a:rPr>
              <a:t> (</a:t>
            </a:r>
            <a:r>
              <a:rPr lang="en-US" sz="2600" err="1">
                <a:latin typeface="Times New Roman"/>
                <a:cs typeface="Times New Roman"/>
              </a:rPr>
              <a:t>grayscale</a:t>
            </a:r>
            <a:r>
              <a:rPr lang="en-US" sz="260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7" name="Picture 6" descr="Screen Shot 2017-12-18 at 01.51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7" y="3774036"/>
            <a:ext cx="3929504" cy="2945873"/>
          </a:xfrm>
          <a:prstGeom prst="rect">
            <a:avLst/>
          </a:prstGeom>
        </p:spPr>
      </p:pic>
      <p:pic>
        <p:nvPicPr>
          <p:cNvPr id="8" name="Content Placeholder 3" descr="Screen Shot 2017-12-18 at 01.52.06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 b="13352"/>
          <a:stretch>
            <a:fillRect/>
          </a:stretch>
        </p:blipFill>
        <p:spPr>
          <a:xfrm>
            <a:off x="4361048" y="4045659"/>
            <a:ext cx="4680287" cy="2573978"/>
          </a:xfrm>
        </p:spPr>
      </p:pic>
    </p:spTree>
    <p:extLst>
      <p:ext uri="{BB962C8B-B14F-4D97-AF65-F5344CB8AC3E}">
        <p14:creationId xmlns:p14="http://schemas.microsoft.com/office/powerpoint/2010/main" val="3470685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Structura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cursului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798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2.</a:t>
            </a:r>
            <a:r>
              <a:rPr lang="en-US" sz="3200" b="1">
                <a:latin typeface="Times New Roman"/>
                <a:cs typeface="Times New Roman"/>
              </a:rPr>
              <a:t>	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Recunoaștere</a:t>
            </a:r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obiecte</a:t>
            </a:r>
            <a:endParaRPr lang="en-US" sz="32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-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modelul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K-nearest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neighbours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metode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kernel,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rețele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neuronale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convoluționale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modelul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bag of visual words</a:t>
            </a:r>
          </a:p>
        </p:txBody>
      </p:sp>
      <p:pic>
        <p:nvPicPr>
          <p:cNvPr id="7" name="Picture 6" descr="image_109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990" y="3444681"/>
            <a:ext cx="1668286" cy="1440331"/>
          </a:xfrm>
          <a:prstGeom prst="rect">
            <a:avLst/>
          </a:prstGeom>
        </p:spPr>
      </p:pic>
      <p:pic>
        <p:nvPicPr>
          <p:cNvPr id="8" name="Picture 7" descr="image_062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826" y="3463995"/>
            <a:ext cx="1950060" cy="1401702"/>
          </a:xfrm>
          <a:prstGeom prst="rect">
            <a:avLst/>
          </a:prstGeom>
        </p:spPr>
      </p:pic>
      <p:pic>
        <p:nvPicPr>
          <p:cNvPr id="9" name="Picture 8" descr="image_074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8379" y="5218050"/>
            <a:ext cx="1629064" cy="1379628"/>
          </a:xfrm>
          <a:prstGeom prst="rect">
            <a:avLst/>
          </a:prstGeom>
        </p:spPr>
      </p:pic>
      <p:pic>
        <p:nvPicPr>
          <p:cNvPr id="10" name="Picture 9" descr="image_102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5654" y="5218050"/>
            <a:ext cx="1815208" cy="1379628"/>
          </a:xfrm>
          <a:prstGeom prst="rect">
            <a:avLst/>
          </a:prstGeom>
        </p:spPr>
      </p:pic>
      <p:pic>
        <p:nvPicPr>
          <p:cNvPr id="11" name="Picture 10" descr="image_0098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990" y="5228237"/>
            <a:ext cx="1690178" cy="1359255"/>
          </a:xfrm>
          <a:prstGeom prst="rect">
            <a:avLst/>
          </a:prstGeom>
        </p:spPr>
      </p:pic>
      <p:pic>
        <p:nvPicPr>
          <p:cNvPr id="12" name="Picture 11" descr="image_005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8462" y="3485219"/>
            <a:ext cx="1690178" cy="1359255"/>
          </a:xfrm>
          <a:prstGeom prst="rect">
            <a:avLst/>
          </a:prstGeom>
        </p:spPr>
      </p:pic>
      <p:pic>
        <p:nvPicPr>
          <p:cNvPr id="13" name="Picture 12" descr="image_0058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59073" y="3485219"/>
            <a:ext cx="1690178" cy="1359255"/>
          </a:xfrm>
          <a:prstGeom prst="rect">
            <a:avLst/>
          </a:prstGeom>
        </p:spPr>
      </p:pic>
      <p:pic>
        <p:nvPicPr>
          <p:cNvPr id="14" name="Picture 13" descr="image_0078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59073" y="5228237"/>
            <a:ext cx="1690178" cy="13592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6250" y="2500333"/>
            <a:ext cx="10003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Care imagine </a:t>
            </a:r>
            <a:r>
              <a:rPr lang="en-US" sz="2600" err="1"/>
              <a:t>conține</a:t>
            </a:r>
            <a:r>
              <a:rPr lang="en-US" sz="2600"/>
              <a:t> o </a:t>
            </a:r>
            <a:r>
              <a:rPr lang="en-US" sz="2600" err="1"/>
              <a:t>mașină</a:t>
            </a:r>
            <a:r>
              <a:rPr lang="en-US" sz="2600"/>
              <a:t> (</a:t>
            </a:r>
            <a:r>
              <a:rPr lang="en-US" sz="2600" err="1"/>
              <a:t>vedere</a:t>
            </a:r>
            <a:r>
              <a:rPr lang="en-US" sz="2600"/>
              <a:t> din spate)?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7267" y="2966189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rgbClr val="008000"/>
                </a:solidFill>
              </a:rPr>
              <a:t>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38611" y="2971552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rgbClr val="008000"/>
                </a:solidFill>
              </a:rPr>
              <a:t>DA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97845" y="4743248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rgbClr val="008000"/>
                </a:solidFill>
              </a:rPr>
              <a:t>DA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20058" y="4755544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rgbClr val="008000"/>
                </a:solidFill>
              </a:rPr>
              <a:t>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0765" y="2992776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rgbClr val="FF0000"/>
                </a:solidFill>
              </a:rPr>
              <a:t>NU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07385" y="2992776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rgbClr val="FF0000"/>
                </a:solidFill>
              </a:rPr>
              <a:t>NU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2195" y="4760889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rgbClr val="FF0000"/>
                </a:solidFill>
              </a:rPr>
              <a:t>NU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2104" y="4778530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rgbClr val="FF0000"/>
                </a:solidFill>
              </a:rPr>
              <a:t>NU</a:t>
            </a:r>
          </a:p>
        </p:txBody>
      </p:sp>
    </p:spTree>
    <p:extLst>
      <p:ext uri="{BB962C8B-B14F-4D97-AF65-F5344CB8AC3E}">
        <p14:creationId xmlns:p14="http://schemas.microsoft.com/office/powerpoint/2010/main" val="59254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Structura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primului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semestru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3432" y="1135221"/>
            <a:ext cx="9120568" cy="5904849"/>
          </a:xfrm>
        </p:spPr>
        <p:txBody>
          <a:bodyPr>
            <a:normAutofit/>
          </a:bodyPr>
          <a:lstStyle/>
          <a:p>
            <a:r>
              <a:rPr lang="en-US" sz="2600">
                <a:latin typeface="Times New Roman"/>
                <a:cs typeface="Times New Roman"/>
                <a:hlinkClick r:id="rId3"/>
              </a:rPr>
              <a:t>https://www.unibuc.ro/studii/structura-anului-universitar/</a:t>
            </a:r>
            <a:endParaRPr lang="en-US" sz="2600">
              <a:latin typeface="Times New Roman"/>
              <a:cs typeface="Times New Roman"/>
            </a:endParaRPr>
          </a:p>
          <a:p>
            <a:endParaRPr lang="en-US" sz="3100"/>
          </a:p>
          <a:p>
            <a:endParaRPr lang="en-US" sz="3100"/>
          </a:p>
          <a:p>
            <a:endParaRPr lang="en-US" sz="3100"/>
          </a:p>
          <a:p>
            <a:endParaRPr lang="en-US" sz="3100"/>
          </a:p>
          <a:p>
            <a:pPr marL="0" indent="0">
              <a:buNone/>
            </a:pPr>
            <a:endParaRPr lang="en-US" sz="3100"/>
          </a:p>
          <a:p>
            <a:pPr marL="0" indent="0">
              <a:buNone/>
            </a:pPr>
            <a:endParaRPr lang="en-US" sz="2800"/>
          </a:p>
          <a:p>
            <a:r>
              <a:rPr lang="en-US" sz="2600">
                <a:latin typeface="Times New Roman"/>
                <a:cs typeface="Times New Roman"/>
              </a:rPr>
              <a:t>14 </a:t>
            </a:r>
            <a:r>
              <a:rPr lang="en-US" sz="2600" err="1">
                <a:latin typeface="Times New Roman"/>
                <a:cs typeface="Times New Roman"/>
              </a:rPr>
              <a:t>cursuri</a:t>
            </a:r>
            <a:r>
              <a:rPr lang="en-US" sz="2600">
                <a:latin typeface="Times New Roman"/>
                <a:cs typeface="Times New Roman"/>
              </a:rPr>
              <a:t> (12 </a:t>
            </a:r>
            <a:r>
              <a:rPr lang="en-US" sz="2600" err="1">
                <a:latin typeface="Times New Roman"/>
                <a:cs typeface="Times New Roman"/>
              </a:rPr>
              <a:t>cursuri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în</a:t>
            </a:r>
            <a:r>
              <a:rPr lang="en-US" sz="2600">
                <a:latin typeface="Times New Roman"/>
                <a:cs typeface="Times New Roman"/>
              </a:rPr>
              <a:t> 2024, 2 </a:t>
            </a:r>
            <a:r>
              <a:rPr lang="en-US" sz="2600" err="1">
                <a:latin typeface="Times New Roman"/>
                <a:cs typeface="Times New Roman"/>
              </a:rPr>
              <a:t>cursuri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în</a:t>
            </a:r>
            <a:r>
              <a:rPr lang="en-US" sz="2600">
                <a:latin typeface="Times New Roman"/>
                <a:cs typeface="Times New Roman"/>
              </a:rPr>
              <a:t> 2025)</a:t>
            </a:r>
          </a:p>
          <a:p>
            <a:r>
              <a:rPr lang="en-US" sz="2600">
                <a:latin typeface="Times New Roman"/>
                <a:cs typeface="Times New Roman"/>
              </a:rPr>
              <a:t>13-14 </a:t>
            </a:r>
            <a:r>
              <a:rPr lang="en-US" sz="2600" err="1">
                <a:latin typeface="Times New Roman"/>
                <a:cs typeface="Times New Roman"/>
              </a:rPr>
              <a:t>laboratoare</a:t>
            </a:r>
            <a:r>
              <a:rPr lang="en-US" sz="2600">
                <a:latin typeface="Times New Roman"/>
                <a:cs typeface="Times New Roman"/>
              </a:rPr>
              <a:t> (11-12 </a:t>
            </a:r>
            <a:r>
              <a:rPr lang="en-US" sz="2600" err="1">
                <a:latin typeface="Times New Roman"/>
                <a:cs typeface="Times New Roman"/>
              </a:rPr>
              <a:t>laboratoare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în</a:t>
            </a:r>
            <a:r>
              <a:rPr lang="en-US" sz="2600">
                <a:latin typeface="Times New Roman"/>
                <a:cs typeface="Times New Roman"/>
              </a:rPr>
              <a:t> 2024 + 2 </a:t>
            </a:r>
            <a:r>
              <a:rPr lang="en-US" sz="2600" err="1">
                <a:latin typeface="Times New Roman"/>
                <a:cs typeface="Times New Roman"/>
              </a:rPr>
              <a:t>laboratoare</a:t>
            </a:r>
            <a:r>
              <a:rPr lang="en-US" sz="2600">
                <a:latin typeface="Times New Roman"/>
                <a:cs typeface="Times New Roman"/>
              </a:rPr>
              <a:t> </a:t>
            </a:r>
            <a:r>
              <a:rPr lang="en-US" sz="2600" err="1">
                <a:latin typeface="Times New Roman"/>
                <a:cs typeface="Times New Roman"/>
              </a:rPr>
              <a:t>în</a:t>
            </a:r>
            <a:r>
              <a:rPr lang="en-US" sz="2600">
                <a:latin typeface="Times New Roman"/>
                <a:cs typeface="Times New Roman"/>
              </a:rPr>
              <a:t> 2025)</a:t>
            </a:r>
          </a:p>
          <a:p>
            <a:endParaRPr lang="en-US" sz="2600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white sheet&#10;&#10;Description automatically generated">
            <a:extLst>
              <a:ext uri="{FF2B5EF4-FFF2-40B4-BE49-F238E27FC236}">
                <a16:creationId xmlns:a16="http://schemas.microsoft.com/office/drawing/2014/main" id="{2B7B1E0B-FE34-6B0F-6D4B-291501966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5" y="1832453"/>
            <a:ext cx="8660889" cy="27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01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Structura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cursului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798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2.</a:t>
            </a:r>
            <a:r>
              <a:rPr lang="en-US" sz="3200" b="1">
                <a:latin typeface="Times New Roman"/>
                <a:cs typeface="Times New Roman"/>
              </a:rPr>
              <a:t>	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Recunoaștere</a:t>
            </a:r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obiecte</a:t>
            </a:r>
            <a:endParaRPr lang="en-US" sz="32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-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modelul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K-nearest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neighbours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metode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kernel,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rețele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neuronale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convoluționale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modelul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bag of visual words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79320" y="2621365"/>
            <a:ext cx="10304267" cy="5068158"/>
          </a:xfrm>
        </p:spPr>
        <p:txBody>
          <a:bodyPr>
            <a:normAutofit/>
          </a:bodyPr>
          <a:lstStyle/>
          <a:p>
            <a:r>
              <a:rPr lang="en-US" sz="2400" err="1"/>
              <a:t>Antrenare</a:t>
            </a:r>
            <a:r>
              <a:rPr lang="en-US" sz="2400"/>
              <a:t>: </a:t>
            </a:r>
            <a:r>
              <a:rPr lang="en-US" sz="2000"/>
              <a:t>50 de </a:t>
            </a:r>
            <a:r>
              <a:rPr lang="en-US" sz="2000" err="1"/>
              <a:t>imagini</a:t>
            </a:r>
            <a:r>
              <a:rPr lang="en-US" sz="2000"/>
              <a:t> </a:t>
            </a:r>
            <a:r>
              <a:rPr lang="en-US" sz="2000" err="1"/>
              <a:t>pozitive</a:t>
            </a:r>
            <a:r>
              <a:rPr lang="en-US" sz="2000"/>
              <a:t> (</a:t>
            </a:r>
            <a:r>
              <a:rPr lang="en-US" sz="2000" err="1"/>
              <a:t>conțin</a:t>
            </a:r>
            <a:r>
              <a:rPr lang="en-US" sz="2000"/>
              <a:t> </a:t>
            </a:r>
            <a:r>
              <a:rPr lang="en-US" sz="2000" err="1"/>
              <a:t>mașini</a:t>
            </a:r>
            <a:r>
              <a:rPr lang="en-US" sz="2000"/>
              <a:t>) </a:t>
            </a:r>
            <a:r>
              <a:rPr lang="en-US" sz="2000" err="1"/>
              <a:t>și</a:t>
            </a:r>
            <a:r>
              <a:rPr lang="en-US" sz="2000"/>
              <a:t> negative (NU </a:t>
            </a:r>
            <a:r>
              <a:rPr lang="en-US" sz="2000" err="1"/>
              <a:t>conțin</a:t>
            </a:r>
            <a:r>
              <a:rPr lang="en-US" sz="2000"/>
              <a:t> </a:t>
            </a:r>
            <a:r>
              <a:rPr lang="en-US" sz="2000" err="1"/>
              <a:t>mașini</a:t>
            </a:r>
            <a:r>
              <a:rPr lang="en-US" sz="2000"/>
              <a:t>)</a:t>
            </a:r>
          </a:p>
          <a:p>
            <a:pPr lvl="1"/>
            <a:endParaRPr lang="en-US" sz="2000"/>
          </a:p>
          <a:p>
            <a:pPr lvl="1"/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r>
              <a:rPr lang="en-US" sz="2400" err="1"/>
              <a:t>Testare</a:t>
            </a:r>
            <a:r>
              <a:rPr lang="en-US" sz="2400"/>
              <a:t>: </a:t>
            </a:r>
            <a:r>
              <a:rPr lang="en-US" sz="2000"/>
              <a:t>50 de </a:t>
            </a:r>
            <a:r>
              <a:rPr lang="en-US" sz="2000" err="1"/>
              <a:t>imagini</a:t>
            </a:r>
            <a:r>
              <a:rPr lang="en-US" sz="2000"/>
              <a:t> </a:t>
            </a:r>
            <a:r>
              <a:rPr lang="en-US" sz="2000" err="1"/>
              <a:t>pozitive</a:t>
            </a:r>
            <a:r>
              <a:rPr lang="en-US" sz="2000"/>
              <a:t> (</a:t>
            </a:r>
            <a:r>
              <a:rPr lang="en-US" sz="2000" err="1"/>
              <a:t>conțin</a:t>
            </a:r>
            <a:r>
              <a:rPr lang="en-US" sz="2000"/>
              <a:t> </a:t>
            </a:r>
            <a:r>
              <a:rPr lang="en-US" sz="2000" err="1"/>
              <a:t>mașini</a:t>
            </a:r>
            <a:r>
              <a:rPr lang="en-US" sz="2000"/>
              <a:t>) </a:t>
            </a:r>
            <a:r>
              <a:rPr lang="en-US" sz="2000" err="1"/>
              <a:t>și</a:t>
            </a:r>
            <a:r>
              <a:rPr lang="en-US" sz="2000"/>
              <a:t> negative (NU </a:t>
            </a:r>
            <a:r>
              <a:rPr lang="en-US" sz="2000" err="1"/>
              <a:t>conțin</a:t>
            </a:r>
            <a:r>
              <a:rPr lang="en-US" sz="2000"/>
              <a:t> </a:t>
            </a:r>
            <a:r>
              <a:rPr lang="en-US" sz="2000" err="1"/>
              <a:t>mașini</a:t>
            </a:r>
            <a:r>
              <a:rPr lang="en-US" sz="2000"/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00426" y="3145206"/>
            <a:ext cx="4275366" cy="123488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1525" y="3127565"/>
            <a:ext cx="4275366" cy="123488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pos_image_006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4" y="3314741"/>
            <a:ext cx="899906" cy="746625"/>
          </a:xfrm>
          <a:prstGeom prst="rect">
            <a:avLst/>
          </a:prstGeom>
        </p:spPr>
      </p:pic>
      <p:pic>
        <p:nvPicPr>
          <p:cNvPr id="30" name="Picture 29" descr="pos_image_00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58" y="3314741"/>
            <a:ext cx="955278" cy="778710"/>
          </a:xfrm>
          <a:prstGeom prst="rect">
            <a:avLst/>
          </a:prstGeom>
        </p:spPr>
      </p:pic>
      <p:pic>
        <p:nvPicPr>
          <p:cNvPr id="31" name="Picture 30" descr="pos_image_01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6" y="3314742"/>
            <a:ext cx="942650" cy="778710"/>
          </a:xfrm>
          <a:prstGeom prst="rect">
            <a:avLst/>
          </a:prstGeom>
        </p:spPr>
      </p:pic>
      <p:pic>
        <p:nvPicPr>
          <p:cNvPr id="32" name="Picture 31" descr="pos_image_03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13" y="3330872"/>
            <a:ext cx="1045598" cy="762579"/>
          </a:xfrm>
          <a:prstGeom prst="rect">
            <a:avLst/>
          </a:prstGeom>
        </p:spPr>
      </p:pic>
      <p:pic>
        <p:nvPicPr>
          <p:cNvPr id="33" name="Picture 32" descr="neg_image_00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46" y="3401768"/>
            <a:ext cx="924321" cy="616214"/>
          </a:xfrm>
          <a:prstGeom prst="rect">
            <a:avLst/>
          </a:prstGeom>
        </p:spPr>
      </p:pic>
      <p:pic>
        <p:nvPicPr>
          <p:cNvPr id="34" name="Picture 33" descr="neg_image_00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96" y="3401767"/>
            <a:ext cx="906986" cy="604657"/>
          </a:xfrm>
          <a:prstGeom prst="rect">
            <a:avLst/>
          </a:prstGeom>
        </p:spPr>
      </p:pic>
      <p:pic>
        <p:nvPicPr>
          <p:cNvPr id="35" name="Picture 34" descr="neg_image_003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59" y="3401767"/>
            <a:ext cx="924323" cy="616215"/>
          </a:xfrm>
          <a:prstGeom prst="rect">
            <a:avLst/>
          </a:prstGeom>
        </p:spPr>
      </p:pic>
      <p:pic>
        <p:nvPicPr>
          <p:cNvPr id="36" name="Picture 35" descr="neg_image_004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16" y="3401767"/>
            <a:ext cx="924323" cy="61621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47894" y="5237739"/>
            <a:ext cx="4275366" cy="123488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image_062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22" y="5574434"/>
            <a:ext cx="903390" cy="679216"/>
          </a:xfrm>
          <a:prstGeom prst="rect">
            <a:avLst/>
          </a:prstGeom>
        </p:spPr>
      </p:pic>
      <p:pic>
        <p:nvPicPr>
          <p:cNvPr id="39" name="Picture 38" descr="image_074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78" y="5574434"/>
            <a:ext cx="859247" cy="676573"/>
          </a:xfrm>
          <a:prstGeom prst="rect">
            <a:avLst/>
          </a:prstGeom>
        </p:spPr>
      </p:pic>
      <p:pic>
        <p:nvPicPr>
          <p:cNvPr id="40" name="Picture 39" descr="image_106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7" y="5574434"/>
            <a:ext cx="831693" cy="679216"/>
          </a:xfrm>
          <a:prstGeom prst="rect">
            <a:avLst/>
          </a:prstGeom>
        </p:spPr>
      </p:pic>
      <p:pic>
        <p:nvPicPr>
          <p:cNvPr id="41" name="Picture 40" descr="image_1090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4" y="5574434"/>
            <a:ext cx="820386" cy="67921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774844" y="5231494"/>
            <a:ext cx="4275366" cy="123488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image_0051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96" y="5593715"/>
            <a:ext cx="867738" cy="578492"/>
          </a:xfrm>
          <a:prstGeom prst="rect">
            <a:avLst/>
          </a:prstGeom>
        </p:spPr>
      </p:pic>
      <p:pic>
        <p:nvPicPr>
          <p:cNvPr id="44" name="Picture 43" descr="image_0080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46" y="5553889"/>
            <a:ext cx="911591" cy="607727"/>
          </a:xfrm>
          <a:prstGeom prst="rect">
            <a:avLst/>
          </a:prstGeom>
        </p:spPr>
      </p:pic>
      <p:pic>
        <p:nvPicPr>
          <p:cNvPr id="45" name="Picture 44" descr="image_0090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81" y="5597228"/>
            <a:ext cx="793227" cy="528818"/>
          </a:xfrm>
          <a:prstGeom prst="rect">
            <a:avLst/>
          </a:prstGeom>
        </p:spPr>
      </p:pic>
      <p:pic>
        <p:nvPicPr>
          <p:cNvPr id="46" name="Picture 45" descr="image_0100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71" y="5608107"/>
            <a:ext cx="793227" cy="5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55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Structura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cursului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798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2.</a:t>
            </a:r>
            <a:r>
              <a:rPr lang="en-US" sz="3200" b="1">
                <a:latin typeface="Times New Roman"/>
                <a:cs typeface="Times New Roman"/>
              </a:rPr>
              <a:t>	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Recunoaștere</a:t>
            </a:r>
            <a:r>
              <a:rPr lang="en-US" sz="3200" b="1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3200" b="1" err="1">
                <a:solidFill>
                  <a:srgbClr val="FF0000"/>
                </a:solidFill>
                <a:latin typeface="Times New Roman"/>
                <a:cs typeface="Times New Roman"/>
              </a:rPr>
              <a:t>obiecte</a:t>
            </a:r>
            <a:endParaRPr lang="en-US" sz="32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-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modelul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K-nearest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neighbours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metode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kernel,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rețele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neuronale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convoluționale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400" err="1">
                <a:solidFill>
                  <a:srgbClr val="FF0000"/>
                </a:solidFill>
                <a:latin typeface="Times New Roman"/>
                <a:cs typeface="Times New Roman"/>
              </a:rPr>
              <a:t>modelul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 bag of visual words</a:t>
            </a:r>
          </a:p>
        </p:txBody>
      </p:sp>
      <p:pic>
        <p:nvPicPr>
          <p:cNvPr id="3" name="Picture 2" descr="Screen Shot 2020-10-06 at 21.55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4" y="2561419"/>
            <a:ext cx="7119348" cy="42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7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32932"/>
            <a:ext cx="7772400" cy="291736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Tema 2 de </a:t>
            </a:r>
            <a:r>
              <a:rPr lang="en-US" err="1">
                <a:latin typeface="Times New Roman"/>
                <a:cs typeface="Times New Roman"/>
              </a:rPr>
              <a:t>anul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trecut</a:t>
            </a:r>
            <a:r>
              <a:rPr lang="en-US">
                <a:latin typeface="Times New Roman"/>
                <a:cs typeface="Times New Roman"/>
              </a:rPr>
              <a:t>: </a:t>
            </a:r>
            <a:br>
              <a:rPr lang="en-US">
                <a:latin typeface="Times New Roman"/>
                <a:cs typeface="Times New Roman"/>
              </a:rPr>
            </a:br>
            <a:br>
              <a:rPr lang="en-US">
                <a:latin typeface="Times New Roman"/>
                <a:cs typeface="Times New Roman"/>
              </a:rPr>
            </a:br>
            <a:r>
              <a:rPr lang="en-US" err="1">
                <a:latin typeface="Times New Roman"/>
                <a:cs typeface="Times New Roman"/>
              </a:rPr>
              <a:t>Detectarea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și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recunoașterea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personajelor</a:t>
            </a:r>
            <a:r>
              <a:rPr lang="en-US">
                <a:latin typeface="Times New Roman"/>
                <a:cs typeface="Times New Roman"/>
              </a:rPr>
              <a:t> din </a:t>
            </a:r>
            <a:r>
              <a:rPr lang="en-US" err="1">
                <a:latin typeface="Times New Roman"/>
                <a:cs typeface="Times New Roman"/>
              </a:rPr>
              <a:t>serialul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desene</a:t>
            </a:r>
            <a:r>
              <a:rPr lang="en-US">
                <a:latin typeface="Times New Roman"/>
                <a:cs typeface="Times New Roman"/>
              </a:rPr>
              <a:t> animate </a:t>
            </a:r>
            <a:r>
              <a:rPr lang="en-US" b="1">
                <a:latin typeface="Times New Roman"/>
                <a:cs typeface="Times New Roman"/>
              </a:rPr>
              <a:t>Familia </a:t>
            </a:r>
            <a:r>
              <a:rPr lang="en-US" b="1" err="1">
                <a:latin typeface="Times New Roman"/>
                <a:cs typeface="Times New Roman"/>
              </a:rPr>
              <a:t>Flinstone</a:t>
            </a:r>
            <a:endParaRPr lang="en-US" sz="40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18792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Familia </a:t>
            </a:r>
            <a:r>
              <a:rPr lang="en-US" err="1">
                <a:latin typeface="Times New Roman"/>
                <a:cs typeface="Times New Roman"/>
              </a:rPr>
              <a:t>Flinstone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3" name="Picture 2" descr="A text on a page&#10;&#10;Description automatically generated">
            <a:extLst>
              <a:ext uri="{FF2B5EF4-FFF2-40B4-BE49-F238E27FC236}">
                <a16:creationId xmlns:a16="http://schemas.microsoft.com/office/drawing/2014/main" id="{CA0F8DCD-447D-4693-850D-8E2FDC9E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31" y="1038044"/>
            <a:ext cx="7772400" cy="2461938"/>
          </a:xfrm>
          <a:prstGeom prst="rect">
            <a:avLst/>
          </a:prstGeom>
        </p:spPr>
      </p:pic>
      <p:pic>
        <p:nvPicPr>
          <p:cNvPr id="15" name="Picture 14" descr="Cartoon characters in front of a doorway&#10;&#10;Description automatically generated">
            <a:extLst>
              <a:ext uri="{FF2B5EF4-FFF2-40B4-BE49-F238E27FC236}">
                <a16:creationId xmlns:a16="http://schemas.microsoft.com/office/drawing/2014/main" id="{369CA876-CC07-AA04-4EEC-D88AC348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37" y="4173174"/>
            <a:ext cx="1858548" cy="1393911"/>
          </a:xfrm>
          <a:prstGeom prst="rect">
            <a:avLst/>
          </a:prstGeom>
        </p:spPr>
      </p:pic>
      <p:pic>
        <p:nvPicPr>
          <p:cNvPr id="16" name="Picture 15" descr="Cartoon characters standing next to a person&#10;&#10;Description automatically generated">
            <a:extLst>
              <a:ext uri="{FF2B5EF4-FFF2-40B4-BE49-F238E27FC236}">
                <a16:creationId xmlns:a16="http://schemas.microsoft.com/office/drawing/2014/main" id="{EFDE5E13-C691-A412-AECC-AD201D0F9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908" y="4170389"/>
            <a:ext cx="1856878" cy="1392659"/>
          </a:xfrm>
          <a:prstGeom prst="rect">
            <a:avLst/>
          </a:prstGeom>
        </p:spPr>
      </p:pic>
      <p:pic>
        <p:nvPicPr>
          <p:cNvPr id="17" name="Picture 16" descr="Cartoon of a group of children around a table&#10;&#10;Description automatically generated">
            <a:extLst>
              <a:ext uri="{FF2B5EF4-FFF2-40B4-BE49-F238E27FC236}">
                <a16:creationId xmlns:a16="http://schemas.microsoft.com/office/drawing/2014/main" id="{8703B65E-C516-72F4-9EB9-4948EB1AC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72" y="4175378"/>
            <a:ext cx="1857487" cy="1393115"/>
          </a:xfrm>
          <a:prstGeom prst="rect">
            <a:avLst/>
          </a:prstGeom>
        </p:spPr>
      </p:pic>
      <p:pic>
        <p:nvPicPr>
          <p:cNvPr id="18" name="Picture 17" descr="Cartoon characters in garment in a cave&#10;&#10;Description automatically generated">
            <a:extLst>
              <a:ext uri="{FF2B5EF4-FFF2-40B4-BE49-F238E27FC236}">
                <a16:creationId xmlns:a16="http://schemas.microsoft.com/office/drawing/2014/main" id="{ACF113BF-4C35-3615-74F4-17FD9D9E2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532" y="4170979"/>
            <a:ext cx="1854642" cy="13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93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Task 1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detectare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" name="Picture 4" descr="A screenshot of a cartoon&#10;&#10;Description automatically generated">
            <a:extLst>
              <a:ext uri="{FF2B5EF4-FFF2-40B4-BE49-F238E27FC236}">
                <a16:creationId xmlns:a16="http://schemas.microsoft.com/office/drawing/2014/main" id="{4C10D835-5D89-2BB5-5E07-7BA0B9231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19"/>
          <a:stretch/>
        </p:blipFill>
        <p:spPr>
          <a:xfrm>
            <a:off x="357351" y="3962400"/>
            <a:ext cx="7772400" cy="2371648"/>
          </a:xfrm>
          <a:prstGeom prst="rect">
            <a:avLst/>
          </a:prstGeom>
        </p:spPr>
      </p:pic>
      <p:pic>
        <p:nvPicPr>
          <p:cNvPr id="7" name="Picture 6" descr="A close up of a text&#10;&#10;Description automatically generated">
            <a:extLst>
              <a:ext uri="{FF2B5EF4-FFF2-40B4-BE49-F238E27FC236}">
                <a16:creationId xmlns:a16="http://schemas.microsoft.com/office/drawing/2014/main" id="{EC41D0E7-0C79-2E90-5CB1-1759AB11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2768170"/>
            <a:ext cx="7772400" cy="1130715"/>
          </a:xfrm>
          <a:prstGeom prst="rect">
            <a:avLst/>
          </a:prstGeom>
        </p:spPr>
      </p:pic>
      <p:pic>
        <p:nvPicPr>
          <p:cNvPr id="8" name="Picture 7" descr="A screenshot of a cartoon&#10;&#10;Description automatically generated">
            <a:extLst>
              <a:ext uri="{FF2B5EF4-FFF2-40B4-BE49-F238E27FC236}">
                <a16:creationId xmlns:a16="http://schemas.microsoft.com/office/drawing/2014/main" id="{52E65F56-AA79-CAB4-5F2E-AF4D6545F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285"/>
          <a:stretch/>
        </p:blipFill>
        <p:spPr>
          <a:xfrm>
            <a:off x="430923" y="2036392"/>
            <a:ext cx="7772400" cy="8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08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Task 2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recunoaștere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" name="Picture 2" descr="Cartoon characters sitting at a table&#10;&#10;Description automatically generated">
            <a:extLst>
              <a:ext uri="{FF2B5EF4-FFF2-40B4-BE49-F238E27FC236}">
                <a16:creationId xmlns:a16="http://schemas.microsoft.com/office/drawing/2014/main" id="{2EC9C835-9FA2-7226-B0FD-DAE71DF6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2" y="4325365"/>
            <a:ext cx="7772400" cy="2389181"/>
          </a:xfrm>
          <a:prstGeom prst="rect">
            <a:avLst/>
          </a:prstGeom>
        </p:spPr>
      </p:pic>
      <p:pic>
        <p:nvPicPr>
          <p:cNvPr id="6" name="Picture 5" descr="A text on a page&#10;&#10;Description automatically generated">
            <a:extLst>
              <a:ext uri="{FF2B5EF4-FFF2-40B4-BE49-F238E27FC236}">
                <a16:creationId xmlns:a16="http://schemas.microsoft.com/office/drawing/2014/main" id="{5F1A2A55-F1CD-0602-A7E1-D145807A6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" y="1247245"/>
            <a:ext cx="7772400" cy="29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08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Evaluare task 1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ro-RO">
                <a:latin typeface="Times New Roman"/>
                <a:cs typeface="Times New Roman"/>
              </a:rPr>
              <a:t> AP pe datele de test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10163" y="5432397"/>
            <a:ext cx="729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performanța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soluției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noastre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pe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datele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validare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= 200 de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imagini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566B0276-E009-A13F-774C-B3905051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9" y="997977"/>
            <a:ext cx="5982837" cy="44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12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Evaluare task 1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ro-RO">
                <a:latin typeface="Times New Roman"/>
                <a:cs typeface="Times New Roman"/>
              </a:rPr>
              <a:t> AP pe datele de test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10AD4BF2-35D1-DFB7-8DC4-4A2CBE5B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74" y="898589"/>
            <a:ext cx="4071652" cy="3044888"/>
          </a:xfrm>
          <a:prstGeom prst="rect">
            <a:avLst/>
          </a:prstGeom>
        </p:spPr>
      </p:pic>
      <p:pic>
        <p:nvPicPr>
          <p:cNvPr id="6" name="Picture 5" descr="A text with numbers and a red box&#10;&#10;Description automatically generated with medium confidence">
            <a:extLst>
              <a:ext uri="{FF2B5EF4-FFF2-40B4-BE49-F238E27FC236}">
                <a16:creationId xmlns:a16="http://schemas.microsoft.com/office/drawing/2014/main" id="{554757F6-0C4C-9780-DADB-0C951911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4" y="3943477"/>
            <a:ext cx="7772400" cy="29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391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8695" y="3085493"/>
            <a:ext cx="48568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8695" y="6526461"/>
            <a:ext cx="729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performanța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soluției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noastre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pe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datele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validare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= 200 de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imagini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7545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Evaluare task 2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ro-RO">
                <a:latin typeface="Times New Roman"/>
                <a:cs typeface="Times New Roman"/>
              </a:rPr>
              <a:t> mAP pe datele de test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6EBDE601-E0A5-EFF5-69AB-7BDC1E48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87" y="1067550"/>
            <a:ext cx="3580958" cy="2685719"/>
          </a:xfrm>
          <a:prstGeom prst="rect">
            <a:avLst/>
          </a:prstGeo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974AB194-DD1E-A6F2-6682-E3DE8F8D8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603" y="1095028"/>
            <a:ext cx="3580959" cy="2685719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CE84D4BF-559C-BD3A-D281-49886D58C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87" y="3840742"/>
            <a:ext cx="3580958" cy="2685719"/>
          </a:xfrm>
          <a:prstGeom prst="rect">
            <a:avLst/>
          </a:prstGeom>
        </p:spPr>
      </p:pic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:a16="http://schemas.microsoft.com/office/drawing/2014/main" id="{C7025A3F-6D39-AA13-FAE1-20940CBD2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111" y="3759302"/>
            <a:ext cx="3739944" cy="28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75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Evaluare task 2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ro-RO">
                <a:latin typeface="Times New Roman"/>
                <a:cs typeface="Times New Roman"/>
              </a:rPr>
              <a:t> mAP pe datele de test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4772" y="2204083"/>
            <a:ext cx="48965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2" name="Picture 1" descr="A graph with blue lines&#10;&#10;Description automatically generated">
            <a:extLst>
              <a:ext uri="{FF2B5EF4-FFF2-40B4-BE49-F238E27FC236}">
                <a16:creationId xmlns:a16="http://schemas.microsoft.com/office/drawing/2014/main" id="{25046CA1-31C3-80AE-F067-71012CE9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6" y="1022774"/>
            <a:ext cx="2075159" cy="1556370"/>
          </a:xfrm>
          <a:prstGeom prst="rect">
            <a:avLst/>
          </a:prstGeom>
        </p:spPr>
      </p:pic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AC1A8D03-C1E5-DE96-151A-489983B6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446" y="1022775"/>
            <a:ext cx="2084854" cy="1563640"/>
          </a:xfrm>
          <a:prstGeom prst="rect">
            <a:avLst/>
          </a:prstGeom>
        </p:spPr>
      </p:pic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D14EA2EE-1DC0-4DBE-40FE-A38AB8BB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91" y="1022774"/>
            <a:ext cx="2084854" cy="1563641"/>
          </a:xfrm>
          <a:prstGeom prst="rect">
            <a:avLst/>
          </a:prstGeo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1353DA4A-C107-0746-46BA-6BE0467E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352" y="1022774"/>
            <a:ext cx="2084854" cy="1563641"/>
          </a:xfrm>
          <a:prstGeom prst="rect">
            <a:avLst/>
          </a:prstGeom>
        </p:spPr>
      </p:pic>
      <p:pic>
        <p:nvPicPr>
          <p:cNvPr id="13" name="Picture 12" descr="A text with numbers and a red box&#10;&#10;Description automatically generated with medium confidence">
            <a:extLst>
              <a:ext uri="{FF2B5EF4-FFF2-40B4-BE49-F238E27FC236}">
                <a16:creationId xmlns:a16="http://schemas.microsoft.com/office/drawing/2014/main" id="{7B15532E-095E-8DBD-9565-CF1570599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00" y="2806384"/>
            <a:ext cx="7772400" cy="29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0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92C8-F647-3074-D164-2B390E5A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04578-7D5C-96DD-10E6-A049F94E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724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/>
                <a:cs typeface="Times New Roman"/>
              </a:rPr>
              <a:t>Temele</a:t>
            </a:r>
            <a:r>
              <a:rPr lang="en-US" sz="4000">
                <a:latin typeface="Times New Roman"/>
                <a:cs typeface="Times New Roman"/>
              </a:rPr>
              <a:t> de </a:t>
            </a:r>
            <a:r>
              <a:rPr lang="en-US" sz="4000" err="1">
                <a:latin typeface="Times New Roman"/>
                <a:cs typeface="Times New Roman"/>
              </a:rPr>
              <a:t>anul</a:t>
            </a:r>
            <a:r>
              <a:rPr lang="en-US" sz="400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trecut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50E8F-DDAE-003E-0A7B-F1E8A8D57579}"/>
              </a:ext>
            </a:extLst>
          </p:cNvPr>
          <p:cNvSpPr txBox="1"/>
          <p:nvPr/>
        </p:nvSpPr>
        <p:spPr>
          <a:xfrm>
            <a:off x="590763" y="986587"/>
            <a:ext cx="822959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34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https://tinyurl.com/CAVA-2023-TEMA1</a:t>
            </a:r>
            <a:endParaRPr lang="en-RO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RO" sz="34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https://tinyurl.com/CAVA-2023-TEMA2</a:t>
            </a:r>
            <a:endParaRPr lang="en-RO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40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https://tinyurl.com/CAVA-2022-TEMA1</a:t>
            </a:r>
            <a:endParaRPr lang="en-GB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40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https://tinyurl.com/CAVA-2022-TEMA2</a:t>
            </a:r>
            <a:endParaRPr lang="en-GB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40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https://tinyurl.com/CAVA-2021-TEMA1</a:t>
            </a:r>
            <a:endParaRPr lang="en-GB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40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https://tinyurl.com/CAVA-2021-TEMA2</a:t>
            </a:r>
            <a:endParaRPr lang="en-GB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4018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Bibliografie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92359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Bibliografie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sz="2400" err="1">
                <a:latin typeface="Times New Roman"/>
                <a:cs typeface="Times New Roman"/>
              </a:rPr>
              <a:t>Vedere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Artificială</a:t>
            </a:r>
            <a:r>
              <a:rPr lang="en-US" sz="2400">
                <a:latin typeface="Times New Roman"/>
                <a:cs typeface="Times New Roman"/>
              </a:rPr>
              <a:t> – </a:t>
            </a:r>
            <a:r>
              <a:rPr lang="en-US" sz="2400" err="1">
                <a:latin typeface="Times New Roman"/>
                <a:cs typeface="Times New Roman"/>
              </a:rPr>
              <a:t>domeniul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este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foarte</a:t>
            </a:r>
            <a:r>
              <a:rPr lang="en-US" sz="2400">
                <a:latin typeface="Times New Roman"/>
                <a:cs typeface="Times New Roman"/>
              </a:rPr>
              <a:t> complex, </a:t>
            </a:r>
            <a:r>
              <a:rPr lang="en-US" sz="2400" err="1">
                <a:latin typeface="Times New Roman"/>
                <a:cs typeface="Times New Roman"/>
              </a:rPr>
              <a:t>vom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aborda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numai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câteva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teme</a:t>
            </a: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r>
              <a:rPr lang="en-US" sz="2400" err="1">
                <a:latin typeface="Times New Roman"/>
                <a:cs typeface="Times New Roman"/>
              </a:rPr>
              <a:t>multe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cărți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despre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Vedere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Artificială</a:t>
            </a:r>
            <a:r>
              <a:rPr lang="en-US" sz="2400">
                <a:latin typeface="Times New Roman"/>
                <a:cs typeface="Times New Roman"/>
              </a:rPr>
              <a:t> (Computer Vision)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latin typeface="Times New Roman"/>
                <a:cs typeface="Times New Roman"/>
              </a:rPr>
              <a:t>Richard </a:t>
            </a:r>
            <a:r>
              <a:rPr lang="en-US" sz="2000" err="1">
                <a:latin typeface="Times New Roman"/>
                <a:cs typeface="Times New Roman"/>
              </a:rPr>
              <a:t>Szeliski</a:t>
            </a:r>
            <a:r>
              <a:rPr lang="en-US" sz="2000">
                <a:latin typeface="Times New Roman"/>
                <a:cs typeface="Times New Roman"/>
              </a:rPr>
              <a:t>: Computer Vision: Algorithms and Applications           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http://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szeliski.org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/Book/drafts/SzeliskiBook_20100903_draft.pdf</a:t>
            </a:r>
          </a:p>
          <a:p>
            <a:pPr marL="457200" lvl="1" indent="0">
              <a:buNone/>
            </a:pPr>
            <a:endParaRPr lang="en-US" sz="2000">
              <a:latin typeface="Times New Roman"/>
              <a:cs typeface="Times New 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latin typeface="Times New Roman"/>
                <a:cs typeface="Times New Roman"/>
              </a:rPr>
              <a:t>Simon J.D. Prince: Computer Vision: Models, Learning and Inference: 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http://web4.cs.ucl.ac.uk/staff/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s.prince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/book/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book.pdf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>
                <a:latin typeface="Times New Roman"/>
                <a:cs typeface="Times New Roman"/>
              </a:rPr>
              <a:t>(link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>
                <a:latin typeface="Times New Roman"/>
                <a:cs typeface="Times New Roman"/>
              </a:rPr>
              <a:t>de la 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www.computervisionmodels.com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>
              <a:latin typeface="Times New Roman"/>
              <a:cs typeface="Times New 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latin typeface="Times New Roman"/>
                <a:cs typeface="Times New Roman"/>
              </a:rPr>
              <a:t>Link-</a:t>
            </a:r>
            <a:r>
              <a:rPr lang="en-US" sz="2000" err="1">
                <a:latin typeface="Times New Roman"/>
                <a:cs typeface="Times New Roman"/>
              </a:rPr>
              <a:t>uri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spre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cărți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despre</a:t>
            </a:r>
            <a:r>
              <a:rPr lang="en-US" sz="2000">
                <a:latin typeface="Times New Roman"/>
                <a:cs typeface="Times New Roman"/>
              </a:rPr>
              <a:t> CV: 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http://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homepages.inf.ed.ac.uk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rbf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CVonline</a:t>
            </a:r>
            <a:r>
              <a:rPr lang="en-US" sz="200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lang="en-US" sz="2000" err="1">
                <a:solidFill>
                  <a:srgbClr val="0000FF"/>
                </a:solidFill>
                <a:latin typeface="Times New Roman"/>
                <a:cs typeface="Times New Roman"/>
              </a:rPr>
              <a:t>books.htm</a:t>
            </a:r>
            <a:endParaRPr lang="en-US" sz="200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49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Laborator</a:t>
            </a:r>
            <a:r>
              <a:rPr lang="en-US">
                <a:latin typeface="Times New Roman"/>
                <a:cs typeface="Times New Roman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9331610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0-10-07 at 09.24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624315"/>
            <a:ext cx="4470400" cy="5943600"/>
          </a:xfrm>
          <a:prstGeom prst="rect">
            <a:avLst/>
          </a:prstGeom>
        </p:spPr>
      </p:pic>
      <p:pic>
        <p:nvPicPr>
          <p:cNvPr id="6" name="Content Placeholder 5" descr="Screen Shot 2021-10-05 at 23.00.37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 b="1283"/>
          <a:stretch/>
        </p:blipFill>
        <p:spPr>
          <a:xfrm>
            <a:off x="-32069" y="590888"/>
            <a:ext cx="4705669" cy="5943600"/>
          </a:xfrm>
        </p:spPr>
      </p:pic>
    </p:spTree>
    <p:extLst>
      <p:ext uri="{BB962C8B-B14F-4D97-AF65-F5344CB8AC3E}">
        <p14:creationId xmlns:p14="http://schemas.microsoft.com/office/powerpoint/2010/main" val="39862874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20-10-07 at 09.24.1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" b="1125"/>
          <a:stretch/>
        </p:blipFill>
        <p:spPr>
          <a:xfrm>
            <a:off x="958470" y="83560"/>
            <a:ext cx="4973225" cy="6544116"/>
          </a:xfrm>
        </p:spPr>
      </p:pic>
    </p:spTree>
    <p:extLst>
      <p:ext uri="{BB962C8B-B14F-4D97-AF65-F5344CB8AC3E}">
        <p14:creationId xmlns:p14="http://schemas.microsoft.com/office/powerpoint/2010/main" val="28161102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Kahoot</a:t>
            </a:r>
            <a:r>
              <a:rPr lang="en-US">
                <a:latin typeface="Times New Roman"/>
                <a:cs typeface="Times New Roman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596210"/>
      </p:ext>
    </p:extLst>
  </p:cSld>
  <p:clrMapOvr>
    <a:masterClrMapping/>
  </p:clrMapOvr>
</p:sld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5FFE20-2787-4102-B06B-72CE7CB33C52}">
  <ds:schemaRefs>
    <ds:schemaRef ds:uri="6484dfe6-1747-497f-adeb-3db6e334c90f"/>
    <ds:schemaRef ds:uri="7d5a71b3-8300-4331-8b5e-569812e32b7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4425A68-F14B-462D-A9EB-1BD8AA8334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7B59F5-1B02-41CE-BF4F-0C106E17AE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84dfe6-1747-497f-adeb-3db6e334c90f"/>
    <ds:schemaRef ds:uri="7d5a71b3-8300-4331-8b5e-569812e32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96</Slides>
  <Notes>55</Notes>
  <HiddenSlides>3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fromPrest</vt:lpstr>
      <vt:lpstr>1_fromPrest</vt:lpstr>
      <vt:lpstr>2_fromPrest</vt:lpstr>
      <vt:lpstr>3_fromPrest</vt:lpstr>
      <vt:lpstr>Office Theme</vt:lpstr>
      <vt:lpstr>Concepte și aplicații în  Vederea Artificială </vt:lpstr>
      <vt:lpstr>PowerPoint Presentation</vt:lpstr>
      <vt:lpstr>PowerPoint Presentation</vt:lpstr>
      <vt:lpstr>Noi = cei care predăm</vt:lpstr>
      <vt:lpstr>Voi = studenții de la opțional (Info+Mate-Info+CTI)</vt:lpstr>
      <vt:lpstr>Cuprinsul cursului de azi</vt:lpstr>
      <vt:lpstr>Aspecte organizatorice legate de cursul de Vederea Artificială</vt:lpstr>
      <vt:lpstr>Structura primului semestru</vt:lpstr>
      <vt:lpstr>PowerPoint Presentation</vt:lpstr>
      <vt:lpstr>Orar</vt:lpstr>
      <vt:lpstr>Orar</vt:lpstr>
      <vt:lpstr>Materiale</vt:lpstr>
      <vt:lpstr>Examen – evaluare în iarnă</vt:lpstr>
      <vt:lpstr>Examen – evaluare în iarnă</vt:lpstr>
      <vt:lpstr>Examen – evaluare în iarnă</vt:lpstr>
      <vt:lpstr>Restanță + reexaminare + mărire - evaluare</vt:lpstr>
      <vt:lpstr>Restanță pentru 2025/2026</vt:lpstr>
      <vt:lpstr>Rotunjirea notelor obținute</vt:lpstr>
      <vt:lpstr>Bonusul de la curs + laborator</vt:lpstr>
      <vt:lpstr>PowerPoint Presentation</vt:lpstr>
      <vt:lpstr>Regulament de integritate</vt:lpstr>
      <vt:lpstr>Ce este Vederea Artificială? (în engleză: Computer Vision)</vt:lpstr>
      <vt:lpstr>Testul Turing</vt:lpstr>
      <vt:lpstr>Testul Turing</vt:lpstr>
      <vt:lpstr>Testul “total” al lui Turing</vt:lpstr>
      <vt:lpstr>Ce este vederea artificială? </vt:lpstr>
      <vt:lpstr>Ce este vederea artificială?</vt:lpstr>
      <vt:lpstr>Scopul vederii artificiale</vt:lpstr>
      <vt:lpstr>Scopul vederii artificiale</vt:lpstr>
      <vt:lpstr>Scopul vederii artificiale</vt:lpstr>
      <vt:lpstr>Ce informații extragem?</vt:lpstr>
      <vt:lpstr>Date vizuale în 1963</vt:lpstr>
      <vt:lpstr>Date vizuale în 2024</vt:lpstr>
      <vt:lpstr>Exemplu de vedere artificială</vt:lpstr>
      <vt:lpstr>Exemplu de vedere artificială</vt:lpstr>
      <vt:lpstr>Aplicații de succes în Vederea Artificială</vt:lpstr>
      <vt:lpstr>Corectarea automată a testelor grilă</vt:lpstr>
      <vt:lpstr>Corectarea automată a testelor grilă</vt:lpstr>
      <vt:lpstr>Traducere automată</vt:lpstr>
      <vt:lpstr>Maşini fără şofer</vt:lpstr>
      <vt:lpstr>Maşini fără şofer - Google</vt:lpstr>
      <vt:lpstr>Recunoaşterea optică a caracterelor (OCR)</vt:lpstr>
      <vt:lpstr>Detectarea facială</vt:lpstr>
      <vt:lpstr>Smile detection?</vt:lpstr>
      <vt:lpstr>Detectarea facială pentru protejarea identității</vt:lpstr>
      <vt:lpstr>PowerPoint Presentation</vt:lpstr>
      <vt:lpstr>Tenis: sistemul Hawk-eye</vt:lpstr>
      <vt:lpstr>Tenis: sistemul Hawk-eye</vt:lpstr>
      <vt:lpstr>Fotbal: sistemul Goal Line</vt:lpstr>
      <vt:lpstr>Fotbal: sistemul Goal Line</vt:lpstr>
      <vt:lpstr>Căutare vizuală</vt:lpstr>
      <vt:lpstr>Prevenirea accidentelor</vt:lpstr>
      <vt:lpstr>Prevenirea accidentelor</vt:lpstr>
      <vt:lpstr>Interacțiune vizuală: Xbox Kinect</vt:lpstr>
      <vt:lpstr>Aplicații în Vederea Artificială</vt:lpstr>
      <vt:lpstr>Formarea imaginilor</vt:lpstr>
      <vt:lpstr>Formarea imaginilor</vt:lpstr>
      <vt:lpstr>Camere digitale</vt:lpstr>
      <vt:lpstr>PowerPoint Presentation</vt:lpstr>
      <vt:lpstr>PowerPoint Presentation</vt:lpstr>
      <vt:lpstr>PowerPoint Presentation</vt:lpstr>
      <vt:lpstr>RGB2GRAY</vt:lpstr>
      <vt:lpstr>Imagini privite ca funcții</vt:lpstr>
      <vt:lpstr>Imagini digitale</vt:lpstr>
      <vt:lpstr>Structura cursului de  Vedere Artificială</vt:lpstr>
      <vt:lpstr>Structura cursului</vt:lpstr>
      <vt:lpstr>PowerPoint Presentation</vt:lpstr>
      <vt:lpstr>PowerPoint Presentation</vt:lpstr>
      <vt:lpstr>Piese hexagonale</vt:lpstr>
      <vt:lpstr>Piese hexagonale</vt:lpstr>
      <vt:lpstr>Piese hexagonale</vt:lpstr>
      <vt:lpstr>Algoritm – varianta 2</vt:lpstr>
      <vt:lpstr>Algoritm – varianta 2</vt:lpstr>
      <vt:lpstr>Structura cursului</vt:lpstr>
      <vt:lpstr>Structura cursului</vt:lpstr>
      <vt:lpstr>Structura cursului</vt:lpstr>
      <vt:lpstr>Structura cursului</vt:lpstr>
      <vt:lpstr>Structura cursului</vt:lpstr>
      <vt:lpstr>Structura cursului</vt:lpstr>
      <vt:lpstr>Structura cursului</vt:lpstr>
      <vt:lpstr>Structura cursului</vt:lpstr>
      <vt:lpstr>Tema 2 de anul trecut:   Detectarea și recunoașterea facială a personajelor din serialul de desene animate Familia Flinstone</vt:lpstr>
      <vt:lpstr>Familia Flinstone</vt:lpstr>
      <vt:lpstr>Task 1 – detectare facială</vt:lpstr>
      <vt:lpstr>Task 2 – recunoaștere facială</vt:lpstr>
      <vt:lpstr>Evaluare task 1 – AP pe datele de test</vt:lpstr>
      <vt:lpstr>Evaluare task 1 – AP pe datele de test</vt:lpstr>
      <vt:lpstr>Evaluare task 2 – mAP pe datele de test</vt:lpstr>
      <vt:lpstr>Evaluare task 2 – mAP pe datele de test</vt:lpstr>
      <vt:lpstr>Temele de anul trecut</vt:lpstr>
      <vt:lpstr>Bibliografie</vt:lpstr>
      <vt:lpstr>Bibliografie</vt:lpstr>
      <vt:lpstr>Laborator 1</vt:lpstr>
      <vt:lpstr>PowerPoint Presentation</vt:lpstr>
      <vt:lpstr>PowerPoint Presentation</vt:lpstr>
      <vt:lpstr>Kahoot!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revision>3</cp:revision>
  <dcterms:created xsi:type="dcterms:W3CDTF">2014-09-11T11:15:46Z</dcterms:created>
  <dcterms:modified xsi:type="dcterms:W3CDTF">2025-01-13T19:24:23Z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